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5"/>
  </p:notesMasterIdLst>
  <p:handoutMasterIdLst>
    <p:handoutMasterId r:id="rId96"/>
  </p:handoutMasterIdLst>
  <p:sldIdLst>
    <p:sldId id="376" r:id="rId2"/>
    <p:sldId id="321" r:id="rId3"/>
    <p:sldId id="364" r:id="rId4"/>
    <p:sldId id="503" r:id="rId5"/>
    <p:sldId id="338" r:id="rId6"/>
    <p:sldId id="432" r:id="rId7"/>
    <p:sldId id="411" r:id="rId8"/>
    <p:sldId id="510" r:id="rId9"/>
    <p:sldId id="504" r:id="rId10"/>
    <p:sldId id="544" r:id="rId11"/>
    <p:sldId id="512" r:id="rId12"/>
    <p:sldId id="531" r:id="rId13"/>
    <p:sldId id="511" r:id="rId14"/>
    <p:sldId id="532" r:id="rId15"/>
    <p:sldId id="533" r:id="rId16"/>
    <p:sldId id="505" r:id="rId17"/>
    <p:sldId id="543" r:id="rId18"/>
    <p:sldId id="514" r:id="rId19"/>
    <p:sldId id="534" r:id="rId20"/>
    <p:sldId id="515" r:id="rId21"/>
    <p:sldId id="518" r:id="rId22"/>
    <p:sldId id="516" r:id="rId23"/>
    <p:sldId id="517" r:id="rId24"/>
    <p:sldId id="535" r:id="rId25"/>
    <p:sldId id="536" r:id="rId26"/>
    <p:sldId id="519" r:id="rId27"/>
    <p:sldId id="520" r:id="rId28"/>
    <p:sldId id="522" r:id="rId29"/>
    <p:sldId id="523" r:id="rId30"/>
    <p:sldId id="540" r:id="rId31"/>
    <p:sldId id="524" r:id="rId32"/>
    <p:sldId id="525" r:id="rId33"/>
    <p:sldId id="521" r:id="rId34"/>
    <p:sldId id="506" r:id="rId35"/>
    <p:sldId id="542" r:id="rId36"/>
    <p:sldId id="526" r:id="rId37"/>
    <p:sldId id="528" r:id="rId38"/>
    <p:sldId id="527" r:id="rId39"/>
    <p:sldId id="508" r:id="rId40"/>
    <p:sldId id="507" r:id="rId41"/>
    <p:sldId id="541" r:id="rId42"/>
    <p:sldId id="378" r:id="rId43"/>
    <p:sldId id="379" r:id="rId44"/>
    <p:sldId id="385" r:id="rId45"/>
    <p:sldId id="386" r:id="rId46"/>
    <p:sldId id="387" r:id="rId47"/>
    <p:sldId id="390" r:id="rId48"/>
    <p:sldId id="384" r:id="rId49"/>
    <p:sldId id="382" r:id="rId50"/>
    <p:sldId id="383" r:id="rId51"/>
    <p:sldId id="326" r:id="rId52"/>
    <p:sldId id="391" r:id="rId53"/>
    <p:sldId id="389" r:id="rId54"/>
    <p:sldId id="393" r:id="rId55"/>
    <p:sldId id="394" r:id="rId56"/>
    <p:sldId id="395" r:id="rId57"/>
    <p:sldId id="396" r:id="rId58"/>
    <p:sldId id="530" r:id="rId59"/>
    <p:sldId id="420" r:id="rId60"/>
    <p:sldId id="421" r:id="rId61"/>
    <p:sldId id="423" r:id="rId62"/>
    <p:sldId id="399" r:id="rId63"/>
    <p:sldId id="397" r:id="rId64"/>
    <p:sldId id="403" r:id="rId65"/>
    <p:sldId id="404" r:id="rId66"/>
    <p:sldId id="405" r:id="rId67"/>
    <p:sldId id="388" r:id="rId68"/>
    <p:sldId id="392" r:id="rId69"/>
    <p:sldId id="398" r:id="rId70"/>
    <p:sldId id="406" r:id="rId71"/>
    <p:sldId id="412" r:id="rId72"/>
    <p:sldId id="529" r:id="rId73"/>
    <p:sldId id="413" r:id="rId74"/>
    <p:sldId id="410" r:id="rId75"/>
    <p:sldId id="366" r:id="rId76"/>
    <p:sldId id="345" r:id="rId77"/>
    <p:sldId id="375" r:id="rId78"/>
    <p:sldId id="357" r:id="rId79"/>
    <p:sldId id="400" r:id="rId80"/>
    <p:sldId id="401" r:id="rId81"/>
    <p:sldId id="409" r:id="rId82"/>
    <p:sldId id="545" r:id="rId83"/>
    <p:sldId id="537" r:id="rId84"/>
    <p:sldId id="538" r:id="rId85"/>
    <p:sldId id="539" r:id="rId86"/>
    <p:sldId id="414" r:id="rId87"/>
    <p:sldId id="418" r:id="rId88"/>
    <p:sldId id="416" r:id="rId89"/>
    <p:sldId id="417" r:id="rId90"/>
    <p:sldId id="509" r:id="rId91"/>
    <p:sldId id="270" r:id="rId92"/>
    <p:sldId id="377" r:id="rId93"/>
    <p:sldId id="502" r:id="rId9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7" autoAdjust="0"/>
    <p:restoredTop sz="94692" autoAdjust="0"/>
  </p:normalViewPr>
  <p:slideViewPr>
    <p:cSldViewPr>
      <p:cViewPr varScale="1">
        <p:scale>
          <a:sx n="106" d="100"/>
          <a:sy n="106" d="100"/>
        </p:scale>
        <p:origin x="160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958" cy="496888"/>
          </a:xfrm>
          <a:prstGeom prst="rect">
            <a:avLst/>
          </a:prstGeom>
        </p:spPr>
        <p:txBody>
          <a:bodyPr vert="horz" lIns="91431" tIns="45715" rIns="91431" bIns="45715" rtlCol="0"/>
          <a:lstStyle>
            <a:lvl1pPr algn="l">
              <a:defRPr sz="1200"/>
            </a:lvl1pPr>
          </a:lstStyle>
          <a:p>
            <a:endParaRPr lang="fr-BE"/>
          </a:p>
        </p:txBody>
      </p:sp>
      <p:sp>
        <p:nvSpPr>
          <p:cNvPr id="3" name="Espace réservé de la date 2"/>
          <p:cNvSpPr>
            <a:spLocks noGrp="1"/>
          </p:cNvSpPr>
          <p:nvPr>
            <p:ph type="dt" sz="quarter" idx="1"/>
          </p:nvPr>
        </p:nvSpPr>
        <p:spPr>
          <a:xfrm>
            <a:off x="3851098" y="0"/>
            <a:ext cx="2944958" cy="496888"/>
          </a:xfrm>
          <a:prstGeom prst="rect">
            <a:avLst/>
          </a:prstGeom>
        </p:spPr>
        <p:txBody>
          <a:bodyPr vert="horz" lIns="91431" tIns="45715" rIns="91431" bIns="45715" rtlCol="0"/>
          <a:lstStyle>
            <a:lvl1pPr algn="r">
              <a:defRPr sz="1200"/>
            </a:lvl1pPr>
          </a:lstStyle>
          <a:p>
            <a:endParaRPr lang="fr-BE"/>
          </a:p>
        </p:txBody>
      </p:sp>
      <p:sp>
        <p:nvSpPr>
          <p:cNvPr id="4" name="Espace réservé du pied de page 3"/>
          <p:cNvSpPr>
            <a:spLocks noGrp="1"/>
          </p:cNvSpPr>
          <p:nvPr>
            <p:ph type="ftr" sz="quarter" idx="2"/>
          </p:nvPr>
        </p:nvSpPr>
        <p:spPr>
          <a:xfrm>
            <a:off x="1" y="9428165"/>
            <a:ext cx="2944958" cy="496887"/>
          </a:xfrm>
          <a:prstGeom prst="rect">
            <a:avLst/>
          </a:prstGeom>
        </p:spPr>
        <p:txBody>
          <a:bodyPr vert="horz" lIns="91431" tIns="45715" rIns="91431" bIns="4571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1098" y="9428165"/>
            <a:ext cx="2944958" cy="496887"/>
          </a:xfrm>
          <a:prstGeom prst="rect">
            <a:avLst/>
          </a:prstGeom>
        </p:spPr>
        <p:txBody>
          <a:bodyPr vert="horz" lIns="91431" tIns="45715" rIns="91431" bIns="45715" rtlCol="0" anchor="b"/>
          <a:lstStyle>
            <a:lvl1pPr algn="r">
              <a:defRPr sz="1200"/>
            </a:lvl1pPr>
          </a:lstStyle>
          <a:p>
            <a:fld id="{977324DD-BF83-4B24-BC9B-90ACD3CF8466}" type="slidenum">
              <a:rPr lang="fr-BE" smtClean="0"/>
              <a:pPr/>
              <a:t>‹N°›</a:t>
            </a:fld>
            <a:endParaRPr lang="fr-BE"/>
          </a:p>
        </p:txBody>
      </p:sp>
    </p:spTree>
    <p:extLst>
      <p:ext uri="{BB962C8B-B14F-4D97-AF65-F5344CB8AC3E}">
        <p14:creationId xmlns:p14="http://schemas.microsoft.com/office/powerpoint/2010/main" val="21093020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fr-BE"/>
          </a:p>
        </p:txBody>
      </p:sp>
      <p:sp>
        <p:nvSpPr>
          <p:cNvPr id="3" name="Espace réservé de la date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fr-BE"/>
          </a:p>
        </p:txBody>
      </p:sp>
      <p:sp>
        <p:nvSpPr>
          <p:cNvPr id="5" name="Espace réservé des commentaires 4"/>
          <p:cNvSpPr>
            <a:spLocks noGrp="1"/>
          </p:cNvSpPr>
          <p:nvPr>
            <p:ph type="body" sz="quarter" idx="3"/>
          </p:nvPr>
        </p:nvSpPr>
        <p:spPr>
          <a:xfrm>
            <a:off x="679768" y="4715155"/>
            <a:ext cx="5438140" cy="4466987"/>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FFC183CD-AC44-44DF-94C5-B3E189334300}" type="slidenum">
              <a:rPr lang="fr-BE" smtClean="0"/>
              <a:pPr/>
              <a:t>‹N°›</a:t>
            </a:fld>
            <a:endParaRPr lang="fr-BE"/>
          </a:p>
        </p:txBody>
      </p:sp>
    </p:spTree>
    <p:extLst>
      <p:ext uri="{BB962C8B-B14F-4D97-AF65-F5344CB8AC3E}">
        <p14:creationId xmlns:p14="http://schemas.microsoft.com/office/powerpoint/2010/main" val="361088249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BE" dirty="0"/>
          </a:p>
        </p:txBody>
      </p:sp>
      <p:sp>
        <p:nvSpPr>
          <p:cNvPr id="4" name="Espace réservé de la date 3"/>
          <p:cNvSpPr>
            <a:spLocks noGrp="1"/>
          </p:cNvSpPr>
          <p:nvPr>
            <p:ph type="dt" sz="half" idx="10"/>
          </p:nvPr>
        </p:nvSpPr>
        <p:spPr/>
        <p:txBody>
          <a:bodyPr/>
          <a:lstStyle/>
          <a:p>
            <a:fld id="{F1C09AC3-CDAC-41F8-A188-E82C53105657}"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11530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34758EF-5C0F-4695-B7B8-7E6406B61625}"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0357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25799BC-D8B4-48F8-A333-71206BAB266E}"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3211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endParaRPr lang="fr-BE" dirty="0"/>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7456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Modifiez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4818741-992A-4796-BD24-F3CC9E3196B6}"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823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E1DEFCA1-5845-45E7-8804-E31AAC67A4FC}" type="datetime1">
              <a:rPr lang="fr-BE" smtClean="0">
                <a:solidFill>
                  <a:prstClr val="black">
                    <a:tint val="75000"/>
                  </a:prstClr>
                </a:solidFill>
              </a:rPr>
              <a:t>19-04-25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0632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EFCC09FE-1A8B-405F-BB1D-FD7BD74AEADB}" type="datetime1">
              <a:rPr lang="fr-BE" smtClean="0">
                <a:solidFill>
                  <a:prstClr val="black">
                    <a:tint val="75000"/>
                  </a:prstClr>
                </a:solidFill>
              </a:rPr>
              <a:t>19-04-25</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1541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9F873F32-61B8-4E34-99A1-FAD41413F210}" type="datetime1">
              <a:rPr lang="fr-BE" smtClean="0">
                <a:solidFill>
                  <a:prstClr val="black">
                    <a:tint val="75000"/>
                  </a:prstClr>
                </a:solidFill>
              </a:rPr>
              <a:t>19-04-25</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479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A77611-85F3-4A1F-83B4-78740A812E84}" type="datetime1">
              <a:rPr lang="fr-BE" smtClean="0">
                <a:solidFill>
                  <a:prstClr val="black">
                    <a:tint val="75000"/>
                  </a:prstClr>
                </a:solidFill>
              </a:rPr>
              <a:t>19-04-25</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523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7917A9-1862-46CC-BF3F-4AAB6C40CEC3}" type="datetime1">
              <a:rPr lang="fr-BE" smtClean="0">
                <a:solidFill>
                  <a:prstClr val="black">
                    <a:tint val="75000"/>
                  </a:prstClr>
                </a:solidFill>
              </a:rPr>
              <a:t>19-04-25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6332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CF38BD-F5A2-4E2E-A166-555D8D79372C}" type="datetime1">
              <a:rPr lang="fr-BE" smtClean="0">
                <a:solidFill>
                  <a:prstClr val="black">
                    <a:tint val="75000"/>
                  </a:prstClr>
                </a:solidFill>
              </a:rPr>
              <a:t>19-04-25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1949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17CFB-17A3-4E4B-92AC-A71FE31E2831}" type="datetime1">
              <a:rPr lang="fr-BE" smtClean="0">
                <a:solidFill>
                  <a:prstClr val="black">
                    <a:tint val="75000"/>
                  </a:prstClr>
                </a:solidFill>
              </a:rPr>
              <a:t>19-04-25</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3C27F-DB84-4D05-B333-4FA48C2D28E0}"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00000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b="1" kern="1200" cap="sm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bwmaassociation.com/" TargetMode="External"/><Relationship Id="rId2" Type="http://schemas.openxmlformats.org/officeDocument/2006/relationships/hyperlink" Target="mailto:bwma.asbl@gmail.com"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18E9FA99-2847-4316-944F-6F8ECB9127EB}"/>
              </a:ext>
            </a:extLst>
          </p:cNvPr>
          <p:cNvSpPr txBox="1">
            <a:spLocks/>
          </p:cNvSpPr>
          <p:nvPr/>
        </p:nvSpPr>
        <p:spPr>
          <a:xfrm>
            <a:off x="1763551" y="4225373"/>
            <a:ext cx="5616897" cy="181034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BE" altLang="fr-FR" sz="3600" dirty="0">
                <a:latin typeface="Arial Rounded MT Bold" panose="020F0704030504030204" pitchFamily="34" charset="0"/>
              </a:rPr>
              <a:t>SOLIRIS– WORKSHOP 2025: </a:t>
            </a:r>
          </a:p>
          <a:p>
            <a:r>
              <a:rPr lang="fr-FR" altLang="fr-FR" sz="4000" b="1" dirty="0">
                <a:latin typeface="Arial Rounded MT Bold" panose="020F0704030504030204" pitchFamily="34" charset="0"/>
              </a:rPr>
              <a:t>diagnostic et fonctionnement des ASBL</a:t>
            </a:r>
            <a:endParaRPr lang="fr-BE" altLang="fr-FR" sz="4000" b="1" dirty="0">
              <a:latin typeface="Arial Rounded MT Bold" panose="020F0704030504030204" pitchFamily="34" charset="0"/>
            </a:endParaRPr>
          </a:p>
          <a:p>
            <a:r>
              <a:rPr lang="fr-FR" altLang="fr-FR" sz="2800" dirty="0">
                <a:latin typeface="Arial Rounded MT Bold" panose="020F0704030504030204" pitchFamily="34" charset="0"/>
              </a:rPr>
              <a:t>19 AVRIL</a:t>
            </a:r>
            <a:r>
              <a:rPr lang="fr-BE" altLang="fr-FR" sz="2800" dirty="0">
                <a:latin typeface="Arial Rounded MT Bold" panose="020F0704030504030204" pitchFamily="34" charset="0"/>
              </a:rPr>
              <a:t> 2025</a:t>
            </a:r>
          </a:p>
          <a:p>
            <a:endParaRPr lang="fr-BE" altLang="fr-FR" sz="2800" dirty="0">
              <a:latin typeface="Arial Rounded MT Bold" panose="020F0704030504030204" pitchFamily="34" charset="0"/>
            </a:endParaRPr>
          </a:p>
        </p:txBody>
      </p:sp>
      <p:pic>
        <p:nvPicPr>
          <p:cNvPr id="2" name="Image 1">
            <a:extLst>
              <a:ext uri="{FF2B5EF4-FFF2-40B4-BE49-F238E27FC236}">
                <a16:creationId xmlns:a16="http://schemas.microsoft.com/office/drawing/2014/main" id="{09693FF6-67F6-D4D4-0B87-6B595C6E8B84}"/>
              </a:ext>
            </a:extLst>
          </p:cNvPr>
          <p:cNvPicPr>
            <a:picLocks noChangeAspect="1"/>
          </p:cNvPicPr>
          <p:nvPr/>
        </p:nvPicPr>
        <p:blipFill>
          <a:blip r:embed="rId2"/>
          <a:stretch>
            <a:fillRect/>
          </a:stretch>
        </p:blipFill>
        <p:spPr>
          <a:xfrm>
            <a:off x="2981311" y="1875673"/>
            <a:ext cx="3014134" cy="2260600"/>
          </a:xfrm>
          <a:prstGeom prst="rect">
            <a:avLst/>
          </a:prstGeom>
        </p:spPr>
      </p:pic>
      <p:pic>
        <p:nvPicPr>
          <p:cNvPr id="3" name="Image 2">
            <a:extLst>
              <a:ext uri="{FF2B5EF4-FFF2-40B4-BE49-F238E27FC236}">
                <a16:creationId xmlns:a16="http://schemas.microsoft.com/office/drawing/2014/main" id="{F226576F-C70F-9FE2-B363-CC9E67AD2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177415"/>
            <a:ext cx="1543050" cy="1251585"/>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0BE88E61-65A3-1B7C-F2AA-8FD86061A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848" y="937860"/>
            <a:ext cx="2385060" cy="1028700"/>
          </a:xfrm>
          <a:prstGeom prst="rect">
            <a:avLst/>
          </a:prstGeom>
        </p:spPr>
      </p:pic>
      <p:pic>
        <p:nvPicPr>
          <p:cNvPr id="7" name="Image 6">
            <a:extLst>
              <a:ext uri="{FF2B5EF4-FFF2-40B4-BE49-F238E27FC236}">
                <a16:creationId xmlns:a16="http://schemas.microsoft.com/office/drawing/2014/main" id="{4342E086-7D53-AEB2-BD6A-6C31EADD23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1798" y="2175991"/>
            <a:ext cx="1257300" cy="1236345"/>
          </a:xfrm>
          <a:prstGeom prst="rect">
            <a:avLst/>
          </a:prstGeom>
          <a:noFill/>
          <a:ln>
            <a:noFill/>
          </a:ln>
        </p:spPr>
      </p:pic>
    </p:spTree>
    <p:extLst>
      <p:ext uri="{BB962C8B-B14F-4D97-AF65-F5344CB8AC3E}">
        <p14:creationId xmlns:p14="http://schemas.microsoft.com/office/powerpoint/2010/main" val="3785012039"/>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51A01-600F-268D-369F-7C89F9716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6B4A5-EA75-8226-5E4A-C7F09682E8EA}"/>
              </a:ext>
            </a:extLst>
          </p:cNvPr>
          <p:cNvSpPr>
            <a:spLocks noGrp="1"/>
          </p:cNvSpPr>
          <p:nvPr>
            <p:ph type="title"/>
          </p:nvPr>
        </p:nvSpPr>
        <p:spPr/>
        <p:txBody>
          <a:bodyPr>
            <a:normAutofit fontScale="90000"/>
          </a:bodyPr>
          <a:lstStyle/>
          <a:p>
            <a:r>
              <a:rPr dirty="0"/>
              <a:t>Introduction – Vision et </a:t>
            </a:r>
            <a:r>
              <a:rPr dirty="0" err="1"/>
              <a:t>objet</a:t>
            </a:r>
            <a:r>
              <a:rPr dirty="0"/>
              <a:t> social </a:t>
            </a:r>
          </a:p>
        </p:txBody>
      </p:sp>
      <p:sp>
        <p:nvSpPr>
          <p:cNvPr id="3" name="Content Placeholder 2">
            <a:extLst>
              <a:ext uri="{FF2B5EF4-FFF2-40B4-BE49-F238E27FC236}">
                <a16:creationId xmlns:a16="http://schemas.microsoft.com/office/drawing/2014/main" id="{37117967-66EE-556E-BB3E-F5B18AC1E3F1}"/>
              </a:ext>
            </a:extLst>
          </p:cNvPr>
          <p:cNvSpPr>
            <a:spLocks noGrp="1"/>
          </p:cNvSpPr>
          <p:nvPr>
            <p:ph idx="1"/>
          </p:nvPr>
        </p:nvSpPr>
        <p:spPr/>
        <p:txBody>
          <a:bodyPr>
            <a:normAutofit fontScale="92500" lnSpcReduction="10000"/>
          </a:bodyPr>
          <a:lstStyle/>
          <a:p>
            <a:pPr marL="0" indent="0">
              <a:buNone/>
            </a:pPr>
            <a:r>
              <a:rPr lang="fr-FR" dirty="0"/>
              <a:t>Définition selon le Code des Sociétés et Associations (CSA) :</a:t>
            </a:r>
          </a:p>
          <a:p>
            <a:r>
              <a:rPr lang="fr-FR" dirty="0"/>
              <a:t>« L'association sans but lucratif est une personne morale qui ne peut procurer à ses membres un gain matériel. </a:t>
            </a:r>
          </a:p>
          <a:p>
            <a:r>
              <a:rPr lang="fr-FR" dirty="0"/>
              <a:t>Elle est constituée par un ou plusieurs fondateurs et poursuit un ou plusieurs buts désintéressés. »</a:t>
            </a:r>
          </a:p>
          <a:p>
            <a:r>
              <a:rPr lang="fr-FR" dirty="0"/>
              <a:t>Une association est maintenant considérée comme une entreprise « au sens juridique » comme une société pour le CSA depuis 2019. </a:t>
            </a:r>
          </a:p>
        </p:txBody>
      </p:sp>
    </p:spTree>
    <p:extLst>
      <p:ext uri="{BB962C8B-B14F-4D97-AF65-F5344CB8AC3E}">
        <p14:creationId xmlns:p14="http://schemas.microsoft.com/office/powerpoint/2010/main" val="300828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58B95-1BD5-3639-B661-78C3AD956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0A519-BCC5-7A91-5E4C-580FA14E4849}"/>
              </a:ext>
            </a:extLst>
          </p:cNvPr>
          <p:cNvSpPr>
            <a:spLocks noGrp="1"/>
          </p:cNvSpPr>
          <p:nvPr>
            <p:ph type="title"/>
          </p:nvPr>
        </p:nvSpPr>
        <p:spPr/>
        <p:txBody>
          <a:bodyPr>
            <a:normAutofit fontScale="90000"/>
          </a:bodyPr>
          <a:lstStyle/>
          <a:p>
            <a:r>
              <a:rPr dirty="0"/>
              <a:t>Introduction – Vision et </a:t>
            </a:r>
            <a:r>
              <a:rPr dirty="0" err="1"/>
              <a:t>objet</a:t>
            </a:r>
            <a:r>
              <a:rPr dirty="0"/>
              <a:t> social</a:t>
            </a:r>
          </a:p>
        </p:txBody>
      </p:sp>
      <p:sp>
        <p:nvSpPr>
          <p:cNvPr id="3" name="Content Placeholder 2">
            <a:extLst>
              <a:ext uri="{FF2B5EF4-FFF2-40B4-BE49-F238E27FC236}">
                <a16:creationId xmlns:a16="http://schemas.microsoft.com/office/drawing/2014/main" id="{0C2D925E-76B6-FDCF-0559-62B728A6CDC8}"/>
              </a:ext>
            </a:extLst>
          </p:cNvPr>
          <p:cNvSpPr>
            <a:spLocks noGrp="1"/>
          </p:cNvSpPr>
          <p:nvPr>
            <p:ph idx="1"/>
          </p:nvPr>
        </p:nvSpPr>
        <p:spPr/>
        <p:txBody>
          <a:bodyPr>
            <a:normAutofit/>
          </a:bodyPr>
          <a:lstStyle/>
          <a:p>
            <a:pPr marL="0" indent="0">
              <a:buNone/>
            </a:pPr>
            <a:r>
              <a:rPr dirty="0"/>
              <a:t>1. </a:t>
            </a:r>
            <a:r>
              <a:rPr dirty="0" err="1"/>
              <a:t>Qu’est-ce</a:t>
            </a:r>
            <a:r>
              <a:rPr dirty="0"/>
              <a:t> </a:t>
            </a:r>
            <a:r>
              <a:rPr dirty="0" err="1"/>
              <a:t>qu’une</a:t>
            </a:r>
            <a:r>
              <a:rPr dirty="0"/>
              <a:t> ASBL ?</a:t>
            </a:r>
          </a:p>
          <a:p>
            <a:r>
              <a:rPr dirty="0"/>
              <a:t>- Structure </a:t>
            </a:r>
            <a:r>
              <a:rPr dirty="0" err="1"/>
              <a:t>poursuivant</a:t>
            </a:r>
            <a:r>
              <a:rPr dirty="0"/>
              <a:t> un but </a:t>
            </a:r>
            <a:r>
              <a:rPr dirty="0" err="1"/>
              <a:t>désintéressé</a:t>
            </a:r>
            <a:r>
              <a:rPr dirty="0"/>
              <a:t>.</a:t>
            </a:r>
          </a:p>
          <a:p>
            <a:r>
              <a:rPr dirty="0"/>
              <a:t>- </a:t>
            </a:r>
            <a:r>
              <a:rPr dirty="0" err="1"/>
              <a:t>Activité</a:t>
            </a:r>
            <a:r>
              <a:rPr dirty="0"/>
              <a:t> </a:t>
            </a:r>
            <a:r>
              <a:rPr dirty="0" err="1"/>
              <a:t>économique</a:t>
            </a:r>
            <a:r>
              <a:rPr dirty="0"/>
              <a:t> </a:t>
            </a:r>
            <a:r>
              <a:rPr dirty="0" err="1"/>
              <a:t>autorisée</a:t>
            </a:r>
            <a:r>
              <a:rPr dirty="0"/>
              <a:t> </a:t>
            </a:r>
            <a:r>
              <a:rPr dirty="0" err="1"/>
              <a:t>mais</a:t>
            </a:r>
            <a:r>
              <a:rPr dirty="0"/>
              <a:t> </a:t>
            </a:r>
            <a:r>
              <a:rPr dirty="0" err="1"/>
              <a:t>accessoire</a:t>
            </a:r>
            <a:r>
              <a:rPr dirty="0"/>
              <a:t>.</a:t>
            </a:r>
          </a:p>
          <a:p>
            <a:r>
              <a:rPr dirty="0"/>
              <a:t>- </a:t>
            </a:r>
            <a:r>
              <a:rPr dirty="0" err="1"/>
              <a:t>Régie</a:t>
            </a:r>
            <a:r>
              <a:rPr dirty="0"/>
              <a:t> par le Code des Sociétés et des Associations (CSA).</a:t>
            </a:r>
          </a:p>
          <a:p>
            <a:endParaRPr dirty="0"/>
          </a:p>
        </p:txBody>
      </p:sp>
    </p:spTree>
    <p:extLst>
      <p:ext uri="{BB962C8B-B14F-4D97-AF65-F5344CB8AC3E}">
        <p14:creationId xmlns:p14="http://schemas.microsoft.com/office/powerpoint/2010/main" val="91865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7FCA-2D25-4FB2-83E2-B1A39EAA8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65A43-337B-0902-E810-A078E70D2A4E}"/>
              </a:ext>
            </a:extLst>
          </p:cNvPr>
          <p:cNvSpPr>
            <a:spLocks noGrp="1"/>
          </p:cNvSpPr>
          <p:nvPr>
            <p:ph type="title"/>
          </p:nvPr>
        </p:nvSpPr>
        <p:spPr/>
        <p:txBody>
          <a:bodyPr>
            <a:normAutofit fontScale="90000"/>
          </a:bodyPr>
          <a:lstStyle/>
          <a:p>
            <a:r>
              <a:rPr dirty="0"/>
              <a:t>Introduction – Vision et </a:t>
            </a:r>
            <a:r>
              <a:rPr dirty="0" err="1"/>
              <a:t>objet</a:t>
            </a:r>
            <a:r>
              <a:rPr dirty="0"/>
              <a:t> social</a:t>
            </a:r>
          </a:p>
        </p:txBody>
      </p:sp>
      <p:sp>
        <p:nvSpPr>
          <p:cNvPr id="3" name="Content Placeholder 2">
            <a:extLst>
              <a:ext uri="{FF2B5EF4-FFF2-40B4-BE49-F238E27FC236}">
                <a16:creationId xmlns:a16="http://schemas.microsoft.com/office/drawing/2014/main" id="{439EA3A7-5FB0-2F2F-2F9A-9C57BCA13A7D}"/>
              </a:ext>
            </a:extLst>
          </p:cNvPr>
          <p:cNvSpPr>
            <a:spLocks noGrp="1"/>
          </p:cNvSpPr>
          <p:nvPr>
            <p:ph idx="1"/>
          </p:nvPr>
        </p:nvSpPr>
        <p:spPr/>
        <p:txBody>
          <a:bodyPr>
            <a:normAutofit/>
          </a:bodyPr>
          <a:lstStyle/>
          <a:p>
            <a:pPr marL="0" indent="0">
              <a:buNone/>
            </a:pPr>
            <a:endParaRPr dirty="0"/>
          </a:p>
          <a:p>
            <a:pPr marL="0" indent="0">
              <a:buNone/>
            </a:pPr>
            <a:r>
              <a:rPr dirty="0"/>
              <a:t>2. </a:t>
            </a:r>
            <a:r>
              <a:rPr dirty="0" err="1"/>
              <a:t>L’objet</a:t>
            </a:r>
            <a:r>
              <a:rPr dirty="0"/>
              <a:t> social</a:t>
            </a:r>
            <a:r>
              <a:rPr lang="fr-FR" dirty="0"/>
              <a:t>:</a:t>
            </a:r>
            <a:endParaRPr dirty="0"/>
          </a:p>
          <a:p>
            <a:r>
              <a:rPr dirty="0"/>
              <a:t>- Raison d’être, </a:t>
            </a:r>
            <a:r>
              <a:rPr dirty="0" err="1"/>
              <a:t>inscrit</a:t>
            </a:r>
            <a:r>
              <a:rPr dirty="0"/>
              <a:t> dans les </a:t>
            </a:r>
            <a:r>
              <a:rPr dirty="0" err="1"/>
              <a:t>statuts</a:t>
            </a:r>
            <a:r>
              <a:rPr dirty="0"/>
              <a:t>.</a:t>
            </a:r>
          </a:p>
          <a:p>
            <a:r>
              <a:rPr dirty="0"/>
              <a:t>- Doit </a:t>
            </a:r>
            <a:r>
              <a:rPr dirty="0" err="1"/>
              <a:t>être</a:t>
            </a:r>
            <a:r>
              <a:rPr dirty="0"/>
              <a:t> </a:t>
            </a:r>
            <a:r>
              <a:rPr dirty="0" err="1"/>
              <a:t>clair</a:t>
            </a:r>
            <a:r>
              <a:rPr dirty="0"/>
              <a:t>, </a:t>
            </a:r>
            <a:r>
              <a:rPr dirty="0" err="1"/>
              <a:t>cohérent</a:t>
            </a:r>
            <a:r>
              <a:rPr dirty="0"/>
              <a:t> avec les </a:t>
            </a:r>
            <a:r>
              <a:rPr dirty="0" err="1"/>
              <a:t>activités</a:t>
            </a:r>
            <a:r>
              <a:rPr dirty="0"/>
              <a:t>.</a:t>
            </a:r>
          </a:p>
          <a:p>
            <a:r>
              <a:rPr dirty="0"/>
              <a:t>- </a:t>
            </a:r>
            <a:r>
              <a:rPr dirty="0" err="1"/>
              <a:t>Peut</a:t>
            </a:r>
            <a:r>
              <a:rPr dirty="0"/>
              <a:t> </a:t>
            </a:r>
            <a:r>
              <a:rPr dirty="0" err="1"/>
              <a:t>nécessiter</a:t>
            </a:r>
            <a:r>
              <a:rPr dirty="0"/>
              <a:t> </a:t>
            </a:r>
            <a:r>
              <a:rPr dirty="0" err="1"/>
              <a:t>une</a:t>
            </a:r>
            <a:r>
              <a:rPr dirty="0"/>
              <a:t> modification </a:t>
            </a:r>
            <a:r>
              <a:rPr dirty="0" err="1"/>
              <a:t>statutaire</a:t>
            </a:r>
            <a:r>
              <a:rPr dirty="0"/>
              <a:t>.</a:t>
            </a:r>
          </a:p>
        </p:txBody>
      </p:sp>
    </p:spTree>
    <p:extLst>
      <p:ext uri="{BB962C8B-B14F-4D97-AF65-F5344CB8AC3E}">
        <p14:creationId xmlns:p14="http://schemas.microsoft.com/office/powerpoint/2010/main" val="20827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Introduction – Vision et </a:t>
            </a:r>
            <a:r>
              <a:rPr dirty="0" err="1"/>
              <a:t>objet</a:t>
            </a:r>
            <a:r>
              <a:rPr dirty="0"/>
              <a:t> social </a:t>
            </a:r>
          </a:p>
        </p:txBody>
      </p:sp>
      <p:sp>
        <p:nvSpPr>
          <p:cNvPr id="3" name="Content Placeholder 2"/>
          <p:cNvSpPr>
            <a:spLocks noGrp="1"/>
          </p:cNvSpPr>
          <p:nvPr>
            <p:ph idx="1"/>
          </p:nvPr>
        </p:nvSpPr>
        <p:spPr/>
        <p:txBody>
          <a:bodyPr>
            <a:normAutofit/>
          </a:bodyPr>
          <a:lstStyle/>
          <a:p>
            <a:pPr marL="0" indent="0">
              <a:buNone/>
            </a:pPr>
            <a:r>
              <a:rPr dirty="0"/>
              <a:t>3. Vision et </a:t>
            </a:r>
            <a:r>
              <a:rPr dirty="0" err="1"/>
              <a:t>valeurs</a:t>
            </a:r>
            <a:r>
              <a:rPr dirty="0"/>
              <a:t> de </a:t>
            </a:r>
            <a:r>
              <a:rPr dirty="0" err="1"/>
              <a:t>l’ASBL</a:t>
            </a:r>
            <a:r>
              <a:rPr lang="fr-FR" dirty="0"/>
              <a:t>:</a:t>
            </a:r>
            <a:endParaRPr dirty="0"/>
          </a:p>
          <a:p>
            <a:r>
              <a:rPr dirty="0"/>
              <a:t>Vision = transformation </a:t>
            </a:r>
            <a:r>
              <a:rPr dirty="0" err="1"/>
              <a:t>souhaitée</a:t>
            </a:r>
            <a:r>
              <a:rPr dirty="0"/>
              <a:t> dans la société.</a:t>
            </a:r>
          </a:p>
          <a:p>
            <a:r>
              <a:rPr dirty="0" err="1"/>
              <a:t>Valeurs</a:t>
            </a:r>
            <a:r>
              <a:rPr dirty="0"/>
              <a:t> = principes </a:t>
            </a:r>
            <a:r>
              <a:rPr dirty="0" err="1"/>
              <a:t>guidant</a:t>
            </a:r>
            <a:r>
              <a:rPr dirty="0"/>
              <a:t> </a:t>
            </a:r>
            <a:r>
              <a:rPr dirty="0" err="1"/>
              <a:t>l’action</a:t>
            </a:r>
            <a:r>
              <a:rPr dirty="0"/>
              <a:t> (</a:t>
            </a:r>
            <a:r>
              <a:rPr dirty="0" err="1"/>
              <a:t>solidarité</a:t>
            </a:r>
            <a:r>
              <a:rPr dirty="0"/>
              <a:t>, inclusion...).</a:t>
            </a:r>
          </a:p>
          <a:p>
            <a:pPr marL="0" indent="0">
              <a:buNone/>
            </a:pPr>
            <a:endParaRPr lang="fr-FR" dirty="0"/>
          </a:p>
          <a:p>
            <a:pPr marL="0" indent="0" algn="ctr">
              <a:buNone/>
            </a:pPr>
            <a:r>
              <a:rPr u="sng" dirty="0"/>
              <a:t>À </a:t>
            </a:r>
            <a:r>
              <a:rPr u="sng" dirty="0" err="1"/>
              <a:t>communiquer</a:t>
            </a:r>
            <a:r>
              <a:rPr u="sng" dirty="0"/>
              <a:t> </a:t>
            </a:r>
            <a:r>
              <a:rPr u="sng" dirty="0" err="1"/>
              <a:t>en</a:t>
            </a:r>
            <a:r>
              <a:rPr u="sng" dirty="0"/>
              <a:t> interne et </a:t>
            </a:r>
            <a:r>
              <a:rPr u="sng" dirty="0" err="1"/>
              <a:t>en</a:t>
            </a:r>
            <a:r>
              <a:rPr u="sng" dirty="0"/>
              <a:t> externe.</a:t>
            </a:r>
          </a:p>
          <a:p>
            <a:pPr marL="0" indent="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1582-AD29-DCC2-B3F6-F9D876E59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8565E-1A67-97C9-C738-37F5D758DBA6}"/>
              </a:ext>
            </a:extLst>
          </p:cNvPr>
          <p:cNvSpPr>
            <a:spLocks noGrp="1"/>
          </p:cNvSpPr>
          <p:nvPr>
            <p:ph type="title"/>
          </p:nvPr>
        </p:nvSpPr>
        <p:spPr/>
        <p:txBody>
          <a:bodyPr>
            <a:normAutofit fontScale="90000"/>
          </a:bodyPr>
          <a:lstStyle/>
          <a:p>
            <a:r>
              <a:rPr dirty="0"/>
              <a:t>Introduction – Vision et </a:t>
            </a:r>
            <a:r>
              <a:rPr dirty="0" err="1"/>
              <a:t>objet</a:t>
            </a:r>
            <a:r>
              <a:rPr dirty="0"/>
              <a:t> social </a:t>
            </a:r>
          </a:p>
        </p:txBody>
      </p:sp>
      <p:sp>
        <p:nvSpPr>
          <p:cNvPr id="3" name="Content Placeholder 2">
            <a:extLst>
              <a:ext uri="{FF2B5EF4-FFF2-40B4-BE49-F238E27FC236}">
                <a16:creationId xmlns:a16="http://schemas.microsoft.com/office/drawing/2014/main" id="{E66AEB40-B926-6D1D-943D-B139447C4A7C}"/>
              </a:ext>
            </a:extLst>
          </p:cNvPr>
          <p:cNvSpPr>
            <a:spLocks noGrp="1"/>
          </p:cNvSpPr>
          <p:nvPr>
            <p:ph idx="1"/>
          </p:nvPr>
        </p:nvSpPr>
        <p:spPr/>
        <p:txBody>
          <a:bodyPr>
            <a:normAutofit/>
          </a:bodyPr>
          <a:lstStyle/>
          <a:p>
            <a:pPr marL="0" indent="0">
              <a:buNone/>
            </a:pPr>
            <a:r>
              <a:rPr dirty="0"/>
              <a:t>4. </a:t>
            </a:r>
            <a:r>
              <a:rPr dirty="0" err="1"/>
              <a:t>Rôles</a:t>
            </a:r>
            <a:r>
              <a:rPr dirty="0"/>
              <a:t> et </a:t>
            </a:r>
            <a:r>
              <a:rPr dirty="0" err="1"/>
              <a:t>responsabilités</a:t>
            </a:r>
            <a:r>
              <a:rPr lang="fr-FR" dirty="0"/>
              <a:t>:</a:t>
            </a:r>
            <a:endParaRPr dirty="0"/>
          </a:p>
          <a:p>
            <a:r>
              <a:rPr dirty="0"/>
              <a:t>A</a:t>
            </a:r>
            <a:r>
              <a:rPr lang="fr-FR" dirty="0" err="1"/>
              <a:t>ssemblée</a:t>
            </a:r>
            <a:r>
              <a:rPr lang="fr-FR" dirty="0"/>
              <a:t> </a:t>
            </a:r>
            <a:r>
              <a:rPr dirty="0"/>
              <a:t>G</a:t>
            </a:r>
            <a:r>
              <a:rPr lang="fr-FR" dirty="0" err="1"/>
              <a:t>énérale</a:t>
            </a:r>
            <a:r>
              <a:rPr lang="fr-FR" dirty="0"/>
              <a:t> (AG)</a:t>
            </a:r>
            <a:r>
              <a:rPr dirty="0"/>
              <a:t> : </a:t>
            </a:r>
            <a:r>
              <a:rPr dirty="0" err="1"/>
              <a:t>décisions</a:t>
            </a:r>
            <a:r>
              <a:rPr dirty="0"/>
              <a:t> majeures, approbation </a:t>
            </a:r>
            <a:r>
              <a:rPr dirty="0" err="1"/>
              <a:t>comptes</a:t>
            </a:r>
            <a:r>
              <a:rPr dirty="0"/>
              <a:t>/budget.</a:t>
            </a:r>
          </a:p>
          <a:p>
            <a:r>
              <a:rPr dirty="0"/>
              <a:t>C</a:t>
            </a:r>
            <a:r>
              <a:rPr lang="fr-FR" dirty="0" err="1"/>
              <a:t>onseil</a:t>
            </a:r>
            <a:r>
              <a:rPr lang="fr-FR" dirty="0"/>
              <a:t> d’</a:t>
            </a:r>
            <a:r>
              <a:rPr dirty="0"/>
              <a:t>A</a:t>
            </a:r>
            <a:r>
              <a:rPr lang="fr-FR" dirty="0" err="1"/>
              <a:t>dministration</a:t>
            </a:r>
            <a:r>
              <a:rPr dirty="0"/>
              <a:t> : gestion </a:t>
            </a:r>
            <a:r>
              <a:rPr dirty="0" err="1"/>
              <a:t>quotidienne</a:t>
            </a:r>
            <a:r>
              <a:rPr dirty="0"/>
              <a:t>, respect des </a:t>
            </a:r>
            <a:r>
              <a:rPr dirty="0" err="1"/>
              <a:t>règles</a:t>
            </a:r>
            <a:r>
              <a:rPr dirty="0"/>
              <a:t>.</a:t>
            </a:r>
          </a:p>
          <a:p>
            <a:r>
              <a:rPr dirty="0" err="1"/>
              <a:t>Membres</a:t>
            </a:r>
            <a:r>
              <a:rPr lang="fr-FR" dirty="0"/>
              <a:t>:</a:t>
            </a:r>
            <a:r>
              <a:rPr dirty="0"/>
              <a:t> </a:t>
            </a:r>
            <a:r>
              <a:rPr dirty="0" err="1"/>
              <a:t>bénévoles</a:t>
            </a:r>
            <a:r>
              <a:rPr dirty="0"/>
              <a:t>, </a:t>
            </a:r>
            <a:r>
              <a:rPr dirty="0" err="1"/>
              <a:t>salariés</a:t>
            </a:r>
            <a:r>
              <a:rPr dirty="0"/>
              <a:t> : </a:t>
            </a:r>
            <a:r>
              <a:rPr dirty="0" err="1"/>
              <a:t>rôles</a:t>
            </a:r>
            <a:r>
              <a:rPr dirty="0"/>
              <a:t> </a:t>
            </a:r>
            <a:r>
              <a:rPr dirty="0" err="1"/>
              <a:t>encadrés</a:t>
            </a:r>
            <a:r>
              <a:rPr dirty="0"/>
              <a:t>.</a:t>
            </a:r>
          </a:p>
        </p:txBody>
      </p:sp>
    </p:spTree>
    <p:extLst>
      <p:ext uri="{BB962C8B-B14F-4D97-AF65-F5344CB8AC3E}">
        <p14:creationId xmlns:p14="http://schemas.microsoft.com/office/powerpoint/2010/main" val="29998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351B-A565-76A5-413C-2A4EBE66B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C9A6-9B7E-5ABF-F61D-D971E5474BA6}"/>
              </a:ext>
            </a:extLst>
          </p:cNvPr>
          <p:cNvSpPr>
            <a:spLocks noGrp="1"/>
          </p:cNvSpPr>
          <p:nvPr>
            <p:ph type="title"/>
          </p:nvPr>
        </p:nvSpPr>
        <p:spPr/>
        <p:txBody>
          <a:bodyPr>
            <a:normAutofit fontScale="90000"/>
          </a:bodyPr>
          <a:lstStyle/>
          <a:p>
            <a:r>
              <a:rPr dirty="0"/>
              <a:t>Introduction – Vision et </a:t>
            </a:r>
            <a:r>
              <a:rPr dirty="0" err="1"/>
              <a:t>objet</a:t>
            </a:r>
            <a:r>
              <a:rPr dirty="0"/>
              <a:t> social</a:t>
            </a:r>
          </a:p>
        </p:txBody>
      </p:sp>
      <p:sp>
        <p:nvSpPr>
          <p:cNvPr id="3" name="Content Placeholder 2">
            <a:extLst>
              <a:ext uri="{FF2B5EF4-FFF2-40B4-BE49-F238E27FC236}">
                <a16:creationId xmlns:a16="http://schemas.microsoft.com/office/drawing/2014/main" id="{BCD3B185-2B38-C015-E23D-8FB99C0E3BB3}"/>
              </a:ext>
            </a:extLst>
          </p:cNvPr>
          <p:cNvSpPr>
            <a:spLocks noGrp="1"/>
          </p:cNvSpPr>
          <p:nvPr>
            <p:ph idx="1"/>
          </p:nvPr>
        </p:nvSpPr>
        <p:spPr/>
        <p:txBody>
          <a:bodyPr>
            <a:normAutofit/>
          </a:bodyPr>
          <a:lstStyle/>
          <a:p>
            <a:endParaRPr dirty="0"/>
          </a:p>
          <a:p>
            <a:pPr marL="0" indent="0">
              <a:buNone/>
            </a:pPr>
            <a:r>
              <a:rPr dirty="0" err="1">
                <a:solidFill>
                  <a:schemeClr val="accent1"/>
                </a:solidFill>
              </a:rPr>
              <a:t>Exemple</a:t>
            </a:r>
            <a:r>
              <a:rPr dirty="0">
                <a:solidFill>
                  <a:schemeClr val="accent1"/>
                </a:solidFill>
              </a:rPr>
              <a:t> pratique</a:t>
            </a:r>
            <a:r>
              <a:rPr lang="fr-FR" dirty="0">
                <a:solidFill>
                  <a:schemeClr val="accent1"/>
                </a:solidFill>
              </a:rPr>
              <a:t>: tour de table</a:t>
            </a:r>
            <a:endParaRPr dirty="0">
              <a:solidFill>
                <a:schemeClr val="accent1"/>
              </a:solidFill>
            </a:endParaRPr>
          </a:p>
          <a:p>
            <a:r>
              <a:rPr dirty="0">
                <a:solidFill>
                  <a:schemeClr val="accent1"/>
                </a:solidFill>
              </a:rPr>
              <a:t>→ Quel </a:t>
            </a:r>
            <a:r>
              <a:rPr dirty="0" err="1">
                <a:solidFill>
                  <a:schemeClr val="accent1"/>
                </a:solidFill>
              </a:rPr>
              <a:t>est</a:t>
            </a:r>
            <a:r>
              <a:rPr dirty="0">
                <a:solidFill>
                  <a:schemeClr val="accent1"/>
                </a:solidFill>
              </a:rPr>
              <a:t> </a:t>
            </a:r>
            <a:r>
              <a:rPr dirty="0" err="1">
                <a:solidFill>
                  <a:schemeClr val="accent1"/>
                </a:solidFill>
              </a:rPr>
              <a:t>l’objet</a:t>
            </a:r>
            <a:r>
              <a:rPr dirty="0">
                <a:solidFill>
                  <a:schemeClr val="accent1"/>
                </a:solidFill>
              </a:rPr>
              <a:t> social de </a:t>
            </a:r>
            <a:r>
              <a:rPr dirty="0" err="1">
                <a:solidFill>
                  <a:schemeClr val="accent1"/>
                </a:solidFill>
              </a:rPr>
              <a:t>votre</a:t>
            </a:r>
            <a:r>
              <a:rPr dirty="0">
                <a:solidFill>
                  <a:schemeClr val="accent1"/>
                </a:solidFill>
              </a:rPr>
              <a:t> ASBL ? Vos </a:t>
            </a:r>
            <a:r>
              <a:rPr dirty="0" err="1">
                <a:solidFill>
                  <a:schemeClr val="accent1"/>
                </a:solidFill>
              </a:rPr>
              <a:t>activités</a:t>
            </a:r>
            <a:r>
              <a:rPr dirty="0">
                <a:solidFill>
                  <a:schemeClr val="accent1"/>
                </a:solidFill>
              </a:rPr>
              <a:t> </a:t>
            </a:r>
            <a:r>
              <a:rPr dirty="0" err="1">
                <a:solidFill>
                  <a:schemeClr val="accent1"/>
                </a:solidFill>
              </a:rPr>
              <a:t>sont-elles</a:t>
            </a:r>
            <a:r>
              <a:rPr dirty="0">
                <a:solidFill>
                  <a:schemeClr val="accent1"/>
                </a:solidFill>
              </a:rPr>
              <a:t> </a:t>
            </a:r>
            <a:r>
              <a:rPr dirty="0" err="1">
                <a:solidFill>
                  <a:schemeClr val="accent1"/>
                </a:solidFill>
              </a:rPr>
              <a:t>alignées</a:t>
            </a:r>
            <a:r>
              <a:rPr dirty="0">
                <a:solidFill>
                  <a:schemeClr val="accent1"/>
                </a:solidFill>
              </a:rPr>
              <a:t> ?</a:t>
            </a:r>
          </a:p>
        </p:txBody>
      </p:sp>
    </p:spTree>
    <p:extLst>
      <p:ext uri="{BB962C8B-B14F-4D97-AF65-F5344CB8AC3E}">
        <p14:creationId xmlns:p14="http://schemas.microsoft.com/office/powerpoint/2010/main" val="8671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fr-BE" dirty="0"/>
              <a:t>Sujet</a:t>
            </a:r>
            <a:r>
              <a:rPr dirty="0"/>
              <a:t> 1 – Obligations </a:t>
            </a:r>
            <a:r>
              <a:rPr dirty="0" err="1"/>
              <a:t>légales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0C6BD-C906-606F-2F76-0664CCD7E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9FE14-BB15-A185-05C3-7C7B59058F90}"/>
              </a:ext>
            </a:extLst>
          </p:cNvPr>
          <p:cNvSpPr>
            <a:spLocks noGrp="1"/>
          </p:cNvSpPr>
          <p:nvPr>
            <p:ph type="title"/>
          </p:nvPr>
        </p:nvSpPr>
        <p:spPr/>
        <p:txBody>
          <a:bodyPr/>
          <a:lstStyle/>
          <a:p>
            <a:r>
              <a:rPr lang="fr-BE" dirty="0"/>
              <a:t>Sujet</a:t>
            </a:r>
            <a:r>
              <a:rPr dirty="0"/>
              <a:t> 1 – Obligations </a:t>
            </a:r>
            <a:r>
              <a:rPr dirty="0" err="1"/>
              <a:t>légales</a:t>
            </a:r>
            <a:endParaRPr dirty="0"/>
          </a:p>
        </p:txBody>
      </p:sp>
      <p:sp>
        <p:nvSpPr>
          <p:cNvPr id="3" name="Content Placeholder 2">
            <a:extLst>
              <a:ext uri="{FF2B5EF4-FFF2-40B4-BE49-F238E27FC236}">
                <a16:creationId xmlns:a16="http://schemas.microsoft.com/office/drawing/2014/main" id="{36C30ED5-AEC0-F13B-136D-7DA804AE6475}"/>
              </a:ext>
            </a:extLst>
          </p:cNvPr>
          <p:cNvSpPr>
            <a:spLocks noGrp="1"/>
          </p:cNvSpPr>
          <p:nvPr>
            <p:ph idx="1"/>
          </p:nvPr>
        </p:nvSpPr>
        <p:spPr/>
        <p:txBody>
          <a:bodyPr/>
          <a:lstStyle/>
          <a:p>
            <a:r>
              <a:t>🎯 Objectifs : identifier les obligations comptables, fiscales et sociales.</a:t>
            </a:r>
          </a:p>
          <a:p>
            <a:r>
              <a:t>📌 Contenus : IPM, TVA, AG, comptabilité simplifiée ou double.</a:t>
            </a:r>
          </a:p>
          <a:p>
            <a:r>
              <a:t>🛠 Méthodes : fiche checklist, étude de cas fictif.</a:t>
            </a:r>
          </a:p>
        </p:txBody>
      </p:sp>
    </p:spTree>
    <p:extLst>
      <p:ext uri="{BB962C8B-B14F-4D97-AF65-F5344CB8AC3E}">
        <p14:creationId xmlns:p14="http://schemas.microsoft.com/office/powerpoint/2010/main" val="70936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Sujet</a:t>
            </a:r>
            <a:r>
              <a:rPr dirty="0"/>
              <a:t> 1 – Obligations </a:t>
            </a:r>
            <a:r>
              <a:rPr dirty="0" err="1"/>
              <a:t>légales</a:t>
            </a:r>
            <a:endParaRPr dirty="0"/>
          </a:p>
        </p:txBody>
      </p:sp>
      <p:sp>
        <p:nvSpPr>
          <p:cNvPr id="3" name="Content Placeholder 2"/>
          <p:cNvSpPr>
            <a:spLocks noGrp="1"/>
          </p:cNvSpPr>
          <p:nvPr>
            <p:ph idx="1"/>
          </p:nvPr>
        </p:nvSpPr>
        <p:spPr/>
        <p:txBody>
          <a:bodyPr>
            <a:normAutofit/>
          </a:bodyPr>
          <a:lstStyle/>
          <a:p>
            <a:pPr marL="0" indent="0">
              <a:buNone/>
            </a:pPr>
            <a:r>
              <a:rPr b="1" dirty="0"/>
              <a:t>1. Obligations </a:t>
            </a:r>
            <a:r>
              <a:rPr b="1" dirty="0" err="1"/>
              <a:t>statutaires</a:t>
            </a:r>
            <a:r>
              <a:rPr lang="fr-FR" b="1" dirty="0"/>
              <a:t> :</a:t>
            </a:r>
            <a:endParaRPr b="1" dirty="0"/>
          </a:p>
          <a:p>
            <a:r>
              <a:rPr dirty="0" err="1"/>
              <a:t>Statuts</a:t>
            </a:r>
            <a:r>
              <a:rPr dirty="0"/>
              <a:t> </a:t>
            </a:r>
            <a:r>
              <a:rPr dirty="0" err="1"/>
              <a:t>conformes</a:t>
            </a:r>
            <a:r>
              <a:rPr dirty="0"/>
              <a:t> au CSA (</a:t>
            </a:r>
            <a:r>
              <a:rPr dirty="0" err="1"/>
              <a:t>depuis</a:t>
            </a:r>
            <a:r>
              <a:rPr dirty="0"/>
              <a:t> 2019).</a:t>
            </a:r>
          </a:p>
          <a:p>
            <a:r>
              <a:rPr dirty="0"/>
              <a:t>Publication au </a:t>
            </a:r>
            <a:r>
              <a:rPr dirty="0" err="1"/>
              <a:t>Moniteur</a:t>
            </a:r>
            <a:r>
              <a:rPr dirty="0"/>
              <a:t> </a:t>
            </a:r>
            <a:r>
              <a:rPr dirty="0" err="1"/>
              <a:t>belge</a:t>
            </a:r>
            <a:r>
              <a:rPr dirty="0"/>
              <a:t>.</a:t>
            </a:r>
          </a:p>
          <a:p>
            <a:r>
              <a:rPr dirty="0"/>
              <a:t>AG </a:t>
            </a:r>
            <a:r>
              <a:rPr dirty="0" err="1"/>
              <a:t>annuelle</a:t>
            </a:r>
            <a:r>
              <a:rPr dirty="0"/>
              <a:t> </a:t>
            </a:r>
            <a:r>
              <a:rPr dirty="0" err="1"/>
              <a:t>obligatoire</a:t>
            </a:r>
            <a:r>
              <a:rPr dirty="0"/>
              <a:t> : </a:t>
            </a:r>
            <a:r>
              <a:rPr dirty="0" err="1"/>
              <a:t>comptes</a:t>
            </a:r>
            <a:r>
              <a:rPr dirty="0"/>
              <a:t>, budget, PV.</a:t>
            </a:r>
          </a:p>
          <a:p>
            <a:r>
              <a:rPr dirty="0"/>
              <a:t>Rapport </a:t>
            </a:r>
            <a:r>
              <a:rPr dirty="0" err="1"/>
              <a:t>d’activité</a:t>
            </a:r>
            <a:r>
              <a:rPr dirty="0"/>
              <a:t> </a:t>
            </a:r>
            <a:r>
              <a:rPr dirty="0" err="1"/>
              <a:t>souvent</a:t>
            </a:r>
            <a:r>
              <a:rPr dirty="0"/>
              <a:t> </a:t>
            </a:r>
            <a:r>
              <a:rPr dirty="0" err="1"/>
              <a:t>exigé</a:t>
            </a:r>
            <a:r>
              <a:rPr dirty="0"/>
              <a:t> pour les subsides.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5888-0399-61EE-EAEB-E742FF2B1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D3328-89E6-3F69-B5BA-5EAF8E7B68A2}"/>
              </a:ext>
            </a:extLst>
          </p:cNvPr>
          <p:cNvSpPr>
            <a:spLocks noGrp="1"/>
          </p:cNvSpPr>
          <p:nvPr>
            <p:ph type="title"/>
          </p:nvPr>
        </p:nvSpPr>
        <p:spPr/>
        <p:txBody>
          <a:bodyPr>
            <a:normAutofit/>
          </a:bodyPr>
          <a:lstStyle/>
          <a:p>
            <a:r>
              <a:rPr lang="fr-BE" dirty="0"/>
              <a:t>Sujet</a:t>
            </a:r>
            <a:r>
              <a:rPr dirty="0"/>
              <a:t> 1 – Obligations </a:t>
            </a:r>
            <a:r>
              <a:rPr dirty="0" err="1"/>
              <a:t>légales</a:t>
            </a:r>
            <a:endParaRPr dirty="0"/>
          </a:p>
        </p:txBody>
      </p:sp>
      <p:sp>
        <p:nvSpPr>
          <p:cNvPr id="3" name="Content Placeholder 2">
            <a:extLst>
              <a:ext uri="{FF2B5EF4-FFF2-40B4-BE49-F238E27FC236}">
                <a16:creationId xmlns:a16="http://schemas.microsoft.com/office/drawing/2014/main" id="{0BD13DE6-2B4F-878F-E398-C8BD83B644A9}"/>
              </a:ext>
            </a:extLst>
          </p:cNvPr>
          <p:cNvSpPr>
            <a:spLocks noGrp="1"/>
          </p:cNvSpPr>
          <p:nvPr>
            <p:ph idx="1"/>
          </p:nvPr>
        </p:nvSpPr>
        <p:spPr/>
        <p:txBody>
          <a:bodyPr>
            <a:normAutofit/>
          </a:bodyPr>
          <a:lstStyle/>
          <a:p>
            <a:pPr marL="0" indent="0">
              <a:buNone/>
            </a:pPr>
            <a:r>
              <a:rPr b="1" dirty="0"/>
              <a:t>2. Obligations </a:t>
            </a:r>
            <a:r>
              <a:rPr b="1" dirty="0" err="1"/>
              <a:t>comptables</a:t>
            </a:r>
            <a:r>
              <a:rPr lang="fr-FR" b="1" dirty="0"/>
              <a:t> :</a:t>
            </a:r>
            <a:endParaRPr b="1" dirty="0"/>
          </a:p>
          <a:p>
            <a:r>
              <a:rPr dirty="0"/>
              <a:t>Petite ASBL : </a:t>
            </a:r>
            <a:r>
              <a:rPr dirty="0" err="1"/>
              <a:t>comptabilité</a:t>
            </a:r>
            <a:r>
              <a:rPr dirty="0"/>
              <a:t> </a:t>
            </a:r>
            <a:r>
              <a:rPr dirty="0" err="1"/>
              <a:t>simplifiée</a:t>
            </a:r>
            <a:r>
              <a:rPr dirty="0"/>
              <a:t> (journal </a:t>
            </a:r>
            <a:r>
              <a:rPr dirty="0" err="1"/>
              <a:t>recettes</a:t>
            </a:r>
            <a:r>
              <a:rPr dirty="0"/>
              <a:t>/</a:t>
            </a:r>
            <a:r>
              <a:rPr dirty="0" err="1"/>
              <a:t>dépenses</a:t>
            </a:r>
            <a:r>
              <a:rPr dirty="0"/>
              <a:t>).</a:t>
            </a:r>
          </a:p>
          <a:p>
            <a:r>
              <a:rPr dirty="0"/>
              <a:t>Grande ASBL : </a:t>
            </a:r>
            <a:r>
              <a:rPr dirty="0" err="1"/>
              <a:t>partie</a:t>
            </a:r>
            <a:r>
              <a:rPr dirty="0"/>
              <a:t> double, </a:t>
            </a:r>
            <a:r>
              <a:rPr dirty="0" err="1"/>
              <a:t>dépôt</a:t>
            </a:r>
            <a:r>
              <a:rPr dirty="0"/>
              <a:t> des </a:t>
            </a:r>
            <a:r>
              <a:rPr dirty="0" err="1"/>
              <a:t>comptes</a:t>
            </a:r>
            <a:r>
              <a:rPr dirty="0"/>
              <a:t> à la BNB.</a:t>
            </a:r>
          </a:p>
          <a:p>
            <a:r>
              <a:rPr dirty="0"/>
              <a:t>Obligation </a:t>
            </a:r>
            <a:r>
              <a:rPr dirty="0" err="1"/>
              <a:t>selon</a:t>
            </a:r>
            <a:r>
              <a:rPr dirty="0"/>
              <a:t> taille : </a:t>
            </a:r>
            <a:r>
              <a:rPr dirty="0" err="1"/>
              <a:t>recettes</a:t>
            </a:r>
            <a:r>
              <a:rPr dirty="0"/>
              <a:t>, personnel, </a:t>
            </a:r>
            <a:r>
              <a:rPr dirty="0" err="1"/>
              <a:t>bilan</a:t>
            </a:r>
            <a:r>
              <a:rPr dirty="0"/>
              <a:t>.</a:t>
            </a:r>
          </a:p>
        </p:txBody>
      </p:sp>
    </p:spTree>
    <p:extLst>
      <p:ext uri="{BB962C8B-B14F-4D97-AF65-F5344CB8AC3E}">
        <p14:creationId xmlns:p14="http://schemas.microsoft.com/office/powerpoint/2010/main" val="24832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611447-AECD-50BC-6F89-A82342DA6616}"/>
              </a:ext>
            </a:extLst>
          </p:cNvPr>
          <p:cNvSpPr>
            <a:spLocks noGrp="1"/>
          </p:cNvSpPr>
          <p:nvPr>
            <p:ph type="title"/>
          </p:nvPr>
        </p:nvSpPr>
        <p:spPr/>
        <p:txBody>
          <a:bodyPr/>
          <a:lstStyle/>
          <a:p>
            <a:endParaRPr lang="fr-BE"/>
          </a:p>
        </p:txBody>
      </p:sp>
      <p:sp>
        <p:nvSpPr>
          <p:cNvPr id="8" name="Content Placeholder 2">
            <a:extLst>
              <a:ext uri="{FF2B5EF4-FFF2-40B4-BE49-F238E27FC236}">
                <a16:creationId xmlns:a16="http://schemas.microsoft.com/office/drawing/2014/main" id="{D50B5E43-56AC-6FE0-E95B-44CF2AB8B566}"/>
              </a:ext>
            </a:extLst>
          </p:cNvPr>
          <p:cNvSpPr>
            <a:spLocks noGrp="1"/>
          </p:cNvSpPr>
          <p:nvPr>
            <p:ph idx="1"/>
          </p:nvPr>
        </p:nvSpPr>
        <p:spPr>
          <a:xfrm>
            <a:off x="323528" y="1403080"/>
            <a:ext cx="8301038" cy="2522258"/>
          </a:xfrm>
        </p:spPr>
        <p:txBody>
          <a:bodyPr>
            <a:noAutofit/>
          </a:bodyPr>
          <a:lstStyle/>
          <a:p>
            <a:pPr algn="ctr">
              <a:buNone/>
            </a:pPr>
            <a:endParaRPr lang="fr-BE" sz="2800" dirty="0">
              <a:solidFill>
                <a:srgbClr val="002060"/>
              </a:solidFill>
            </a:endParaRPr>
          </a:p>
          <a:p>
            <a:pPr algn="ctr">
              <a:buNone/>
            </a:pPr>
            <a:r>
              <a:rPr lang="fr-BE" sz="2800" dirty="0">
                <a:solidFill>
                  <a:srgbClr val="002060"/>
                </a:solidFill>
              </a:rPr>
              <a:t>Formateur:</a:t>
            </a:r>
          </a:p>
          <a:p>
            <a:pPr algn="ctr">
              <a:buNone/>
            </a:pPr>
            <a:r>
              <a:rPr lang="fr-BE" sz="2800" dirty="0">
                <a:solidFill>
                  <a:srgbClr val="002060"/>
                </a:solidFill>
              </a:rPr>
              <a:t>Bami West, </a:t>
            </a:r>
          </a:p>
          <a:p>
            <a:pPr algn="ctr">
              <a:buNone/>
            </a:pPr>
            <a:r>
              <a:rPr lang="fr-BE" sz="2800" dirty="0">
                <a:solidFill>
                  <a:srgbClr val="002060"/>
                </a:solidFill>
              </a:rPr>
              <a:t>Expert-Comptable agréé ITAA et Consultant PME</a:t>
            </a:r>
          </a:p>
          <a:p>
            <a:pPr algn="ctr">
              <a:buNone/>
            </a:pPr>
            <a:endParaRPr lang="fr-BE" sz="2800" dirty="0">
              <a:solidFill>
                <a:srgbClr val="002060"/>
              </a:solidFill>
            </a:endParaRPr>
          </a:p>
          <a:p>
            <a:pPr algn="ctr">
              <a:buNone/>
            </a:pPr>
            <a:endParaRPr lang="fr-BE" sz="2800" dirty="0">
              <a:solidFill>
                <a:srgbClr val="002060"/>
              </a:solidFill>
            </a:endParaRPr>
          </a:p>
          <a:p>
            <a:pPr algn="ctr">
              <a:buNone/>
            </a:pPr>
            <a:endParaRPr lang="fr-BE" sz="2800" dirty="0">
              <a:solidFill>
                <a:srgbClr val="002060"/>
              </a:solidFill>
            </a:endParaRPr>
          </a:p>
          <a:p>
            <a:pPr>
              <a:buNone/>
            </a:pPr>
            <a:r>
              <a:rPr lang="fr-FR" sz="2800" b="1" dirty="0"/>
              <a:t> </a:t>
            </a:r>
            <a:endParaRPr lang="fr-BE" sz="2800" dirty="0"/>
          </a:p>
          <a:p>
            <a:endParaRPr lang="fr-BE" sz="2800" dirty="0"/>
          </a:p>
        </p:txBody>
      </p:sp>
      <p:sp>
        <p:nvSpPr>
          <p:cNvPr id="2" name="Espace réservé de la date 1">
            <a:extLst>
              <a:ext uri="{FF2B5EF4-FFF2-40B4-BE49-F238E27FC236}">
                <a16:creationId xmlns:a16="http://schemas.microsoft.com/office/drawing/2014/main" id="{FACE0EE2-2D43-E4CC-411C-1B504BF511E4}"/>
              </a:ext>
            </a:extLst>
          </p:cNvPr>
          <p:cNvSpPr>
            <a:spLocks noGrp="1"/>
          </p:cNvSpPr>
          <p:nvPr>
            <p:ph type="dt" sz="half" idx="10"/>
          </p:nvPr>
        </p:nvSpPr>
        <p:spPr/>
        <p:txBody>
          <a:bodyPr/>
          <a:lstStyle/>
          <a:p>
            <a:fld id="{20A07733-C702-4C2A-ADC1-E35CB2870A35}" type="datetime1">
              <a:rPr lang="fr-BE" smtClean="0">
                <a:solidFill>
                  <a:prstClr val="black">
                    <a:tint val="75000"/>
                  </a:prstClr>
                </a:solidFill>
              </a:rPr>
              <a:t>19-04-25</a:t>
            </a:fld>
            <a:endParaRPr lang="fr-BE">
              <a:solidFill>
                <a:prstClr val="black">
                  <a:tint val="75000"/>
                </a:prstClr>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Sujet</a:t>
            </a:r>
            <a:r>
              <a:rPr dirty="0"/>
              <a:t> 1 – Obligations </a:t>
            </a:r>
            <a:r>
              <a:rPr dirty="0" err="1"/>
              <a:t>légales</a:t>
            </a:r>
            <a:endParaRPr dirty="0"/>
          </a:p>
        </p:txBody>
      </p:sp>
      <p:sp>
        <p:nvSpPr>
          <p:cNvPr id="3" name="Content Placeholder 2"/>
          <p:cNvSpPr>
            <a:spLocks noGrp="1"/>
          </p:cNvSpPr>
          <p:nvPr>
            <p:ph idx="1"/>
          </p:nvPr>
        </p:nvSpPr>
        <p:spPr/>
        <p:txBody>
          <a:bodyPr>
            <a:normAutofit/>
          </a:bodyPr>
          <a:lstStyle/>
          <a:p>
            <a:pPr marL="0" indent="0">
              <a:buNone/>
            </a:pPr>
            <a:r>
              <a:rPr dirty="0"/>
              <a:t>3. </a:t>
            </a:r>
            <a:r>
              <a:rPr b="1" dirty="0"/>
              <a:t>Obligations </a:t>
            </a:r>
            <a:r>
              <a:rPr b="1" dirty="0" err="1"/>
              <a:t>fiscales</a:t>
            </a:r>
            <a:endParaRPr b="1" dirty="0"/>
          </a:p>
          <a:p>
            <a:r>
              <a:rPr dirty="0" err="1"/>
              <a:t>Déclaration</a:t>
            </a:r>
            <a:r>
              <a:rPr dirty="0"/>
              <a:t> </a:t>
            </a:r>
            <a:r>
              <a:rPr dirty="0" err="1"/>
              <a:t>annuelle</a:t>
            </a:r>
            <a:r>
              <a:rPr dirty="0"/>
              <a:t> à </a:t>
            </a:r>
            <a:r>
              <a:rPr dirty="0" err="1"/>
              <a:t>l'IPM</a:t>
            </a:r>
            <a:r>
              <a:rPr dirty="0"/>
              <a:t>, </a:t>
            </a:r>
            <a:r>
              <a:rPr dirty="0" err="1"/>
              <a:t>même</a:t>
            </a:r>
            <a:r>
              <a:rPr dirty="0"/>
              <a:t> sans </a:t>
            </a:r>
            <a:r>
              <a:rPr dirty="0" err="1"/>
              <a:t>activité</a:t>
            </a:r>
            <a:r>
              <a:rPr dirty="0"/>
              <a:t> lucrative.</a:t>
            </a:r>
          </a:p>
          <a:p>
            <a:r>
              <a:rPr dirty="0"/>
              <a:t>TVA : </a:t>
            </a:r>
            <a:r>
              <a:rPr dirty="0" err="1"/>
              <a:t>si</a:t>
            </a:r>
            <a:r>
              <a:rPr dirty="0"/>
              <a:t> </a:t>
            </a:r>
            <a:r>
              <a:rPr dirty="0" err="1"/>
              <a:t>activité</a:t>
            </a:r>
            <a:r>
              <a:rPr dirty="0"/>
              <a:t> </a:t>
            </a:r>
            <a:r>
              <a:rPr dirty="0" err="1"/>
              <a:t>économique</a:t>
            </a:r>
            <a:r>
              <a:rPr dirty="0"/>
              <a:t> → </a:t>
            </a:r>
            <a:r>
              <a:rPr dirty="0" err="1"/>
              <a:t>assujettissement</a:t>
            </a:r>
            <a:r>
              <a:rPr dirty="0"/>
              <a:t> possible.</a:t>
            </a:r>
          </a:p>
          <a:p>
            <a:r>
              <a:rPr dirty="0"/>
              <a:t>Attestation </a:t>
            </a:r>
            <a:r>
              <a:rPr dirty="0" err="1"/>
              <a:t>fiscale</a:t>
            </a:r>
            <a:r>
              <a:rPr dirty="0"/>
              <a:t> pour les dons (</a:t>
            </a:r>
            <a:r>
              <a:rPr dirty="0" err="1"/>
              <a:t>si</a:t>
            </a:r>
            <a:r>
              <a:rPr dirty="0"/>
              <a:t> ASBL </a:t>
            </a:r>
            <a:r>
              <a:rPr dirty="0" err="1"/>
              <a:t>agréée</a:t>
            </a:r>
            <a:r>
              <a:rPr dirty="0"/>
              <a:t>).</a:t>
            </a:r>
          </a:p>
          <a:p>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TVA – Activités économiques et assujettissement</a:t>
            </a:r>
          </a:p>
        </p:txBody>
      </p:sp>
      <p:sp>
        <p:nvSpPr>
          <p:cNvPr id="3" name="Content Placeholder 2"/>
          <p:cNvSpPr>
            <a:spLocks noGrp="1"/>
          </p:cNvSpPr>
          <p:nvPr>
            <p:ph idx="1"/>
          </p:nvPr>
        </p:nvSpPr>
        <p:spPr/>
        <p:txBody>
          <a:bodyPr>
            <a:normAutofit fontScale="62500" lnSpcReduction="20000"/>
          </a:bodyPr>
          <a:lstStyle/>
          <a:p>
            <a:r>
              <a:t>TVA – À partir de quand une ASBL est assujettie ?</a:t>
            </a:r>
          </a:p>
          <a:p>
            <a:endParaRPr/>
          </a:p>
          <a:p>
            <a:r>
              <a:t>📌 Toute activité économique à titre onéreux = assujettissement possible.</a:t>
            </a:r>
          </a:p>
          <a:p>
            <a:r>
              <a:t>🧾 Définition : prestation de services ou vente de biens contre rémunération.</a:t>
            </a:r>
          </a:p>
          <a:p>
            <a:endParaRPr/>
          </a:p>
          <a:p>
            <a:r>
              <a:t>💡 Exemples d’assujettissement :</a:t>
            </a:r>
          </a:p>
          <a:p>
            <a:r>
              <a:t>- Cours payants, location de salle, vente d’objets</a:t>
            </a:r>
          </a:p>
          <a:p>
            <a:r>
              <a:t>- Activités concurrentielles même à prix réduits</a:t>
            </a:r>
          </a:p>
          <a:p>
            <a:endParaRPr/>
          </a:p>
          <a:p>
            <a:r>
              <a:t>🔓 Exonérations possibles (art. 44 CTVA) :</a:t>
            </a:r>
          </a:p>
          <a:p>
            <a:r>
              <a:t>- Enseignement, activités sociales, sportives, culturelles</a:t>
            </a:r>
          </a:p>
          <a:p>
            <a:endParaRPr/>
          </a:p>
          <a:p>
            <a:r>
              <a:t>✅ Franchise TVA si &lt; 25.000 € de chiffre d’affaires (petite entreprise)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Obligations fiscales – IPM ou ISOC ?</a:t>
            </a:r>
          </a:p>
        </p:txBody>
      </p:sp>
      <p:sp>
        <p:nvSpPr>
          <p:cNvPr id="3" name="Content Placeholder 2"/>
          <p:cNvSpPr>
            <a:spLocks noGrp="1"/>
          </p:cNvSpPr>
          <p:nvPr>
            <p:ph idx="1"/>
          </p:nvPr>
        </p:nvSpPr>
        <p:spPr/>
        <p:txBody>
          <a:bodyPr>
            <a:normAutofit fontScale="70000" lnSpcReduction="20000"/>
          </a:bodyPr>
          <a:lstStyle/>
          <a:p>
            <a:r>
              <a:t>Impôt des Personnes Morales (IPM) ou Impôt des Sociétés (ISOC) ?</a:t>
            </a:r>
          </a:p>
          <a:p>
            <a:endParaRPr/>
          </a:p>
          <a:p>
            <a:r>
              <a:t>📌 En principe, une ASBL relève de l’IPM.</a:t>
            </a:r>
          </a:p>
          <a:p>
            <a:r>
              <a:t>❗ Elle peut être requalifiée à l’ISOC si elle exerce des activités commerciales ou industrielles.</a:t>
            </a:r>
          </a:p>
          <a:p>
            <a:endParaRPr/>
          </a:p>
          <a:p>
            <a:r>
              <a:t>🔎 Critères de requalification à l’ISOC :</a:t>
            </a:r>
          </a:p>
          <a:p>
            <a:r>
              <a:t>- Activité exercée de manière professionnelle</a:t>
            </a:r>
          </a:p>
          <a:p>
            <a:r>
              <a:t>- Récurrence et intention de profit</a:t>
            </a:r>
          </a:p>
          <a:p>
            <a:r>
              <a:t>- Mise en concurrence avec des entreprises classiques</a:t>
            </a:r>
          </a:p>
          <a:p>
            <a:endParaRPr/>
          </a:p>
          <a:p>
            <a:r>
              <a:t>⚠️ ISOC = taxation sur les bénéfices, comptabilité complète, obligations accrues.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ISOC – Exemples concrets de requalification</a:t>
            </a:r>
          </a:p>
        </p:txBody>
      </p:sp>
      <p:sp>
        <p:nvSpPr>
          <p:cNvPr id="3" name="Content Placeholder 2"/>
          <p:cNvSpPr>
            <a:spLocks noGrp="1"/>
          </p:cNvSpPr>
          <p:nvPr>
            <p:ph idx="1"/>
          </p:nvPr>
        </p:nvSpPr>
        <p:spPr/>
        <p:txBody>
          <a:bodyPr>
            <a:normAutofit fontScale="70000" lnSpcReduction="20000"/>
          </a:bodyPr>
          <a:lstStyle/>
          <a:p>
            <a:r>
              <a:t>ISOC – Exemples concrets de requalification</a:t>
            </a:r>
          </a:p>
          <a:p>
            <a:endParaRPr/>
          </a:p>
          <a:p>
            <a:r>
              <a:t>✅ L’ASBL reste à l’IPM si l’activité économique :</a:t>
            </a:r>
          </a:p>
          <a:p>
            <a:r>
              <a:t>- est directement liée à l’objet social</a:t>
            </a:r>
          </a:p>
          <a:p>
            <a:r>
              <a:t>- sert uniquement les buts désintéressés</a:t>
            </a:r>
          </a:p>
          <a:p>
            <a:endParaRPr/>
          </a:p>
          <a:p>
            <a:r>
              <a:t>❌ Risque de requalification à l’ISOC si :</a:t>
            </a:r>
          </a:p>
          <a:p>
            <a:r>
              <a:t>- Organisation d’événements lucratifs réguliers</a:t>
            </a:r>
          </a:p>
          <a:p>
            <a:r>
              <a:t>- Location d’espaces sans lien avec l’objet social</a:t>
            </a:r>
          </a:p>
          <a:p>
            <a:r>
              <a:t>- Gestion d’un bar ou restaurant ouvert au public</a:t>
            </a:r>
          </a:p>
          <a:p>
            <a:endParaRPr/>
          </a:p>
          <a:p>
            <a:r>
              <a:t>🎯 Attention : analyse au cas par cas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D9B0-2047-9436-02F4-798DA684D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A6EAD-07C2-3D7F-5107-A556436F98C5}"/>
              </a:ext>
            </a:extLst>
          </p:cNvPr>
          <p:cNvSpPr>
            <a:spLocks noGrp="1"/>
          </p:cNvSpPr>
          <p:nvPr>
            <p:ph type="title"/>
          </p:nvPr>
        </p:nvSpPr>
        <p:spPr/>
        <p:txBody>
          <a:bodyPr>
            <a:normAutofit/>
          </a:bodyPr>
          <a:lstStyle/>
          <a:p>
            <a:r>
              <a:rPr lang="fr-BE" dirty="0"/>
              <a:t>Sujet</a:t>
            </a:r>
            <a:r>
              <a:rPr dirty="0"/>
              <a:t> 1 – Obligations </a:t>
            </a:r>
            <a:r>
              <a:rPr dirty="0" err="1"/>
              <a:t>légales</a:t>
            </a:r>
            <a:endParaRPr dirty="0"/>
          </a:p>
        </p:txBody>
      </p:sp>
      <p:sp>
        <p:nvSpPr>
          <p:cNvPr id="3" name="Content Placeholder 2">
            <a:extLst>
              <a:ext uri="{FF2B5EF4-FFF2-40B4-BE49-F238E27FC236}">
                <a16:creationId xmlns:a16="http://schemas.microsoft.com/office/drawing/2014/main" id="{2B9D17E1-A7DA-0FDD-0ED8-BED239B1F60F}"/>
              </a:ext>
            </a:extLst>
          </p:cNvPr>
          <p:cNvSpPr>
            <a:spLocks noGrp="1"/>
          </p:cNvSpPr>
          <p:nvPr>
            <p:ph idx="1"/>
          </p:nvPr>
        </p:nvSpPr>
        <p:spPr/>
        <p:txBody>
          <a:bodyPr>
            <a:normAutofit fontScale="92500" lnSpcReduction="10000"/>
          </a:bodyPr>
          <a:lstStyle/>
          <a:p>
            <a:pPr marL="0" indent="0">
              <a:buNone/>
            </a:pPr>
            <a:r>
              <a:rPr lang="fr-FR" b="1" dirty="0"/>
              <a:t>4</a:t>
            </a:r>
            <a:r>
              <a:rPr b="1" dirty="0"/>
              <a:t>. Registre UBO (</a:t>
            </a:r>
            <a:r>
              <a:rPr b="1" dirty="0" err="1"/>
              <a:t>obligatoire</a:t>
            </a:r>
            <a:r>
              <a:rPr b="1" dirty="0"/>
              <a:t>)</a:t>
            </a:r>
            <a:r>
              <a:rPr lang="fr-FR" b="1" dirty="0"/>
              <a:t>:</a:t>
            </a:r>
            <a:endParaRPr b="1" dirty="0"/>
          </a:p>
          <a:p>
            <a:r>
              <a:rPr dirty="0" err="1"/>
              <a:t>Déclaration</a:t>
            </a:r>
            <a:r>
              <a:rPr dirty="0"/>
              <a:t> des </a:t>
            </a:r>
            <a:r>
              <a:rPr dirty="0" err="1"/>
              <a:t>administrateurs</a:t>
            </a:r>
            <a:r>
              <a:rPr dirty="0"/>
              <a:t> et </a:t>
            </a:r>
            <a:r>
              <a:rPr dirty="0" err="1"/>
              <a:t>personnes</a:t>
            </a:r>
            <a:r>
              <a:rPr dirty="0"/>
              <a:t> </a:t>
            </a:r>
            <a:r>
              <a:rPr dirty="0" err="1"/>
              <a:t>influentes</a:t>
            </a:r>
            <a:r>
              <a:rPr dirty="0"/>
              <a:t>.</a:t>
            </a:r>
          </a:p>
          <a:p>
            <a:r>
              <a:rPr dirty="0"/>
              <a:t>Mise à jour dans les 30 </a:t>
            </a:r>
            <a:r>
              <a:rPr dirty="0" err="1"/>
              <a:t>jours</a:t>
            </a:r>
            <a:r>
              <a:rPr dirty="0"/>
              <a:t> + confirmation </a:t>
            </a:r>
            <a:r>
              <a:rPr dirty="0" err="1"/>
              <a:t>annuelle</a:t>
            </a:r>
            <a:r>
              <a:rPr dirty="0"/>
              <a:t>.</a:t>
            </a:r>
          </a:p>
          <a:p>
            <a:r>
              <a:rPr dirty="0">
                <a:solidFill>
                  <a:srgbClr val="FF0000"/>
                </a:solidFill>
              </a:rPr>
              <a:t>Risque </a:t>
            </a:r>
            <a:r>
              <a:rPr dirty="0" err="1">
                <a:solidFill>
                  <a:srgbClr val="FF0000"/>
                </a:solidFill>
              </a:rPr>
              <a:t>d’amende</a:t>
            </a:r>
            <a:r>
              <a:rPr dirty="0">
                <a:solidFill>
                  <a:srgbClr val="FF0000"/>
                </a:solidFill>
              </a:rPr>
              <a:t> </a:t>
            </a:r>
            <a:r>
              <a:rPr dirty="0" err="1">
                <a:solidFill>
                  <a:srgbClr val="FF0000"/>
                </a:solidFill>
              </a:rPr>
              <a:t>en</a:t>
            </a:r>
            <a:r>
              <a:rPr dirty="0">
                <a:solidFill>
                  <a:srgbClr val="FF0000"/>
                </a:solidFill>
              </a:rPr>
              <a:t> </a:t>
            </a:r>
            <a:r>
              <a:rPr dirty="0" err="1">
                <a:solidFill>
                  <a:srgbClr val="FF0000"/>
                </a:solidFill>
              </a:rPr>
              <a:t>cas</a:t>
            </a:r>
            <a:r>
              <a:rPr dirty="0">
                <a:solidFill>
                  <a:srgbClr val="FF0000"/>
                </a:solidFill>
              </a:rPr>
              <a:t> </a:t>
            </a:r>
            <a:r>
              <a:rPr dirty="0" err="1">
                <a:solidFill>
                  <a:srgbClr val="FF0000"/>
                </a:solidFill>
              </a:rPr>
              <a:t>d’oubli</a:t>
            </a:r>
            <a:r>
              <a:rPr dirty="0">
                <a:solidFill>
                  <a:srgbClr val="FF0000"/>
                </a:solidFill>
              </a:rPr>
              <a:t> (</a:t>
            </a:r>
            <a:r>
              <a:rPr dirty="0" err="1">
                <a:solidFill>
                  <a:srgbClr val="FF0000"/>
                </a:solidFill>
              </a:rPr>
              <a:t>jusqu’à</a:t>
            </a:r>
            <a:r>
              <a:rPr dirty="0">
                <a:solidFill>
                  <a:srgbClr val="FF0000"/>
                </a:solidFill>
              </a:rPr>
              <a:t> 50.000 €)</a:t>
            </a:r>
            <a:r>
              <a:rPr lang="fr-FR" dirty="0">
                <a:solidFill>
                  <a:srgbClr val="FF0000"/>
                </a:solidFill>
              </a:rPr>
              <a:t> par le SPF Finance</a:t>
            </a:r>
            <a:r>
              <a:rPr dirty="0">
                <a:solidFill>
                  <a:srgbClr val="FF0000"/>
                </a:solidFill>
              </a:rPr>
              <a:t>.</a:t>
            </a:r>
            <a:endParaRPr lang="fr-FR" dirty="0">
              <a:solidFill>
                <a:srgbClr val="FF0000"/>
              </a:solidFill>
            </a:endParaRPr>
          </a:p>
          <a:p>
            <a:r>
              <a:rPr lang="fr-BE" dirty="0">
                <a:solidFill>
                  <a:srgbClr val="FF0000"/>
                </a:solidFill>
              </a:rPr>
              <a:t>Blocage du compte bancaire</a:t>
            </a:r>
          </a:p>
          <a:p>
            <a:r>
              <a:rPr lang="fr-BE" dirty="0">
                <a:solidFill>
                  <a:srgbClr val="FF0000"/>
                </a:solidFill>
              </a:rPr>
              <a:t>Radiation à la Banque Carrefour Entreprise (BCE)</a:t>
            </a:r>
            <a:endParaRPr dirty="0">
              <a:solidFill>
                <a:srgbClr val="FF0000"/>
              </a:solidFill>
            </a:endParaRPr>
          </a:p>
        </p:txBody>
      </p:sp>
    </p:spTree>
    <p:extLst>
      <p:ext uri="{BB962C8B-B14F-4D97-AF65-F5344CB8AC3E}">
        <p14:creationId xmlns:p14="http://schemas.microsoft.com/office/powerpoint/2010/main" val="361919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BB61-B175-154F-2F58-F2260F896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EC1F9-29D4-AD1F-5698-8634DF60D489}"/>
              </a:ext>
            </a:extLst>
          </p:cNvPr>
          <p:cNvSpPr>
            <a:spLocks noGrp="1"/>
          </p:cNvSpPr>
          <p:nvPr>
            <p:ph type="title"/>
          </p:nvPr>
        </p:nvSpPr>
        <p:spPr/>
        <p:txBody>
          <a:bodyPr>
            <a:normAutofit/>
          </a:bodyPr>
          <a:lstStyle/>
          <a:p>
            <a:r>
              <a:rPr lang="fr-BE" dirty="0"/>
              <a:t>Sujet</a:t>
            </a:r>
            <a:r>
              <a:rPr dirty="0"/>
              <a:t> 1 – Obligations </a:t>
            </a:r>
            <a:r>
              <a:rPr dirty="0" err="1"/>
              <a:t>légales</a:t>
            </a:r>
            <a:endParaRPr dirty="0"/>
          </a:p>
        </p:txBody>
      </p:sp>
      <p:sp>
        <p:nvSpPr>
          <p:cNvPr id="3" name="Content Placeholder 2">
            <a:extLst>
              <a:ext uri="{FF2B5EF4-FFF2-40B4-BE49-F238E27FC236}">
                <a16:creationId xmlns:a16="http://schemas.microsoft.com/office/drawing/2014/main" id="{8D1617A8-C07C-E302-E665-61E8A2318C95}"/>
              </a:ext>
            </a:extLst>
          </p:cNvPr>
          <p:cNvSpPr>
            <a:spLocks noGrp="1"/>
          </p:cNvSpPr>
          <p:nvPr>
            <p:ph idx="1"/>
          </p:nvPr>
        </p:nvSpPr>
        <p:spPr/>
        <p:txBody>
          <a:bodyPr>
            <a:normAutofit/>
          </a:bodyPr>
          <a:lstStyle/>
          <a:p>
            <a:pPr marL="0" indent="0">
              <a:buNone/>
            </a:pPr>
            <a:r>
              <a:rPr lang="fr-FR" b="1" dirty="0"/>
              <a:t>5</a:t>
            </a:r>
            <a:r>
              <a:rPr b="1" dirty="0"/>
              <a:t>. Obligations </a:t>
            </a:r>
            <a:r>
              <a:rPr b="1" dirty="0" err="1"/>
              <a:t>sociales</a:t>
            </a:r>
            <a:r>
              <a:rPr lang="fr-FR" b="1" dirty="0"/>
              <a:t> :</a:t>
            </a:r>
            <a:endParaRPr b="1" dirty="0"/>
          </a:p>
          <a:p>
            <a:r>
              <a:rPr dirty="0"/>
              <a:t>Si salariat : ONSS, Dimona, </a:t>
            </a:r>
            <a:r>
              <a:rPr dirty="0" err="1"/>
              <a:t>règlement</a:t>
            </a:r>
            <a:r>
              <a:rPr dirty="0"/>
              <a:t> de travail, etc.</a:t>
            </a:r>
          </a:p>
          <a:p>
            <a:r>
              <a:rPr dirty="0"/>
              <a:t>Si </a:t>
            </a:r>
            <a:r>
              <a:rPr dirty="0" err="1"/>
              <a:t>bénévolat</a:t>
            </a:r>
            <a:r>
              <a:rPr dirty="0"/>
              <a:t> : </a:t>
            </a:r>
            <a:r>
              <a:rPr dirty="0" err="1"/>
              <a:t>déclaration</a:t>
            </a:r>
            <a:r>
              <a:rPr dirty="0"/>
              <a:t>, assurance, plafonds.</a:t>
            </a:r>
            <a:endParaRPr lang="fr-FR" dirty="0"/>
          </a:p>
          <a:p>
            <a:r>
              <a:rPr lang="fr-BE" dirty="0"/>
              <a:t>Administrateurs mandat gratuit ou rémunéré</a:t>
            </a:r>
            <a:endParaRPr dirty="0"/>
          </a:p>
        </p:txBody>
      </p:sp>
    </p:spTree>
    <p:extLst>
      <p:ext uri="{BB962C8B-B14F-4D97-AF65-F5344CB8AC3E}">
        <p14:creationId xmlns:p14="http://schemas.microsoft.com/office/powerpoint/2010/main" val="79743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Obligations sociales – Administrateurs d’ASBL</a:t>
            </a:r>
          </a:p>
        </p:txBody>
      </p:sp>
      <p:sp>
        <p:nvSpPr>
          <p:cNvPr id="3" name="Content Placeholder 2"/>
          <p:cNvSpPr>
            <a:spLocks noGrp="1"/>
          </p:cNvSpPr>
          <p:nvPr>
            <p:ph idx="1"/>
          </p:nvPr>
        </p:nvSpPr>
        <p:spPr/>
        <p:txBody>
          <a:bodyPr>
            <a:normAutofit fontScale="77500" lnSpcReduction="20000"/>
          </a:bodyPr>
          <a:lstStyle/>
          <a:p>
            <a:r>
              <a:t>Statut social des administrateurs d’ASBL</a:t>
            </a:r>
          </a:p>
          <a:p>
            <a:endParaRPr/>
          </a:p>
          <a:p>
            <a:r>
              <a:t>🔹 Par défaut : mandat gratuit (non rémunéré)</a:t>
            </a:r>
          </a:p>
          <a:p>
            <a:r>
              <a:t>🔹 Rémunération = seulement si prévue (statuts ou AG)</a:t>
            </a:r>
          </a:p>
          <a:p>
            <a:r>
              <a:t>🔹 Si rémunéré → régime de travailleur ou d’indépendant selon le cas</a:t>
            </a:r>
          </a:p>
          <a:p>
            <a:endParaRPr/>
          </a:p>
          <a:p>
            <a:r>
              <a:t>💡 Peut être salarié uniquement si :</a:t>
            </a:r>
          </a:p>
          <a:p>
            <a:r>
              <a:t>- Fonction distincte du mandat (ex : formateur)</a:t>
            </a:r>
          </a:p>
          <a:p>
            <a:r>
              <a:t>- Lien de subordination réel, contrat de travail signé</a:t>
            </a:r>
          </a:p>
          <a:p>
            <a:r>
              <a:t>- Activité effective et mesurable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Administrateurs rémunérés et INASTI</a:t>
            </a:r>
          </a:p>
        </p:txBody>
      </p:sp>
      <p:sp>
        <p:nvSpPr>
          <p:cNvPr id="3" name="Content Placeholder 2"/>
          <p:cNvSpPr>
            <a:spLocks noGrp="1"/>
          </p:cNvSpPr>
          <p:nvPr>
            <p:ph idx="1"/>
          </p:nvPr>
        </p:nvSpPr>
        <p:spPr/>
        <p:txBody>
          <a:bodyPr>
            <a:normAutofit fontScale="85000" lnSpcReduction="10000"/>
          </a:bodyPr>
          <a:lstStyle/>
          <a:p>
            <a:r>
              <a:t>Quand un administrateur doit-il être affilié à l’INASTI ?</a:t>
            </a:r>
          </a:p>
          <a:p>
            <a:endParaRPr/>
          </a:p>
          <a:p>
            <a:r>
              <a:t>✅ S’il est rémunéré pour son mandat d’administrateur</a:t>
            </a:r>
          </a:p>
          <a:p>
            <a:r>
              <a:t>✅ Montant annuel &gt; 1.806,16 € (seuil 2024)</a:t>
            </a:r>
          </a:p>
          <a:p>
            <a:r>
              <a:t>✅ Il n’est pas salarié ni pensionné actif</a:t>
            </a:r>
          </a:p>
          <a:p>
            <a:endParaRPr/>
          </a:p>
          <a:p>
            <a:r>
              <a:t>🔸 Affiliation obligatoire au statut social des indépendants</a:t>
            </a:r>
          </a:p>
          <a:p>
            <a:r>
              <a:t>⚠️ Même si l’ASBL est petite ou sans but lucratif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9B34C-6B97-0B0C-8894-B879D5EC681A}"/>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9777CD71-6C11-8C6F-189B-F0CDCB72BADA}"/>
              </a:ext>
            </a:extLst>
          </p:cNvPr>
          <p:cNvSpPr>
            <a:spLocks noGrp="1"/>
          </p:cNvSpPr>
          <p:nvPr>
            <p:ph idx="1"/>
          </p:nvPr>
        </p:nvSpPr>
        <p:spPr/>
        <p:txBody>
          <a:bodyPr/>
          <a:lstStyle/>
          <a:p>
            <a:r>
              <a:rPr lang="fr-FR" dirty="0">
                <a:solidFill>
                  <a:schemeClr val="accent1"/>
                </a:solidFill>
              </a:rPr>
              <a:t>🧠 Exemple de cas pratique :</a:t>
            </a:r>
          </a:p>
          <a:p>
            <a:pPr marL="0" indent="0">
              <a:buNone/>
            </a:pPr>
            <a:endParaRPr lang="fr-FR" dirty="0"/>
          </a:p>
          <a:p>
            <a:pPr marL="0" indent="0">
              <a:buNone/>
            </a:pPr>
            <a:r>
              <a:rPr lang="fr-FR" dirty="0">
                <a:solidFill>
                  <a:schemeClr val="accent1"/>
                </a:solidFill>
              </a:rPr>
              <a:t>“Un administrateur gère aussi les formations de l’ASBL et est payé mensuellement : doit-il être salarié ? indépendant ? ni l’un ni l’autre ?”</a:t>
            </a:r>
            <a:endParaRPr lang="fr-BE" dirty="0">
              <a:solidFill>
                <a:schemeClr val="accent1"/>
              </a:solidFill>
            </a:endParaRPr>
          </a:p>
        </p:txBody>
      </p:sp>
      <p:sp>
        <p:nvSpPr>
          <p:cNvPr id="4" name="Espace réservé de la date 3">
            <a:extLst>
              <a:ext uri="{FF2B5EF4-FFF2-40B4-BE49-F238E27FC236}">
                <a16:creationId xmlns:a16="http://schemas.microsoft.com/office/drawing/2014/main" id="{51BBCDC4-985F-F19C-8E27-EF90BDBA33E6}"/>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668872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E55F8-7B93-28AB-3C95-318793EE1A37}"/>
              </a:ext>
            </a:extLst>
          </p:cNvPr>
          <p:cNvSpPr>
            <a:spLocks noGrp="1"/>
          </p:cNvSpPr>
          <p:nvPr>
            <p:ph type="title"/>
          </p:nvPr>
        </p:nvSpPr>
        <p:spPr/>
        <p:txBody>
          <a:bodyPr/>
          <a:lstStyle/>
          <a:p>
            <a:r>
              <a:rPr lang="fr-BE" dirty="0"/>
              <a:t>Exemple de cas pratique :</a:t>
            </a:r>
          </a:p>
        </p:txBody>
      </p:sp>
      <p:sp>
        <p:nvSpPr>
          <p:cNvPr id="3" name="Espace réservé du contenu 2">
            <a:extLst>
              <a:ext uri="{FF2B5EF4-FFF2-40B4-BE49-F238E27FC236}">
                <a16:creationId xmlns:a16="http://schemas.microsoft.com/office/drawing/2014/main" id="{E2B7E9BE-C233-5677-AA1C-526D58852102}"/>
              </a:ext>
            </a:extLst>
          </p:cNvPr>
          <p:cNvSpPr>
            <a:spLocks noGrp="1"/>
          </p:cNvSpPr>
          <p:nvPr>
            <p:ph idx="1"/>
          </p:nvPr>
        </p:nvSpPr>
        <p:spPr/>
        <p:txBody>
          <a:bodyPr>
            <a:normAutofit/>
          </a:bodyPr>
          <a:lstStyle/>
          <a:p>
            <a:r>
              <a:rPr lang="fr-FR" dirty="0"/>
              <a:t>✅ Réponse :Cela dépend du lien entre ses fonctions rémunérées et son mandat d’administrateur.</a:t>
            </a:r>
          </a:p>
          <a:p>
            <a:endParaRPr lang="fr-BE" dirty="0"/>
          </a:p>
        </p:txBody>
      </p:sp>
      <p:sp>
        <p:nvSpPr>
          <p:cNvPr id="4" name="Espace réservé de la date 3">
            <a:extLst>
              <a:ext uri="{FF2B5EF4-FFF2-40B4-BE49-F238E27FC236}">
                <a16:creationId xmlns:a16="http://schemas.microsoft.com/office/drawing/2014/main" id="{097C103B-C616-0229-32EF-2F3E3E3D9244}"/>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2615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5E9184-D225-DE17-42C8-FC55FADA005F}"/>
              </a:ext>
            </a:extLst>
          </p:cNvPr>
          <p:cNvSpPr/>
          <p:nvPr/>
        </p:nvSpPr>
        <p:spPr>
          <a:xfrm>
            <a:off x="323528" y="1844824"/>
            <a:ext cx="2876550" cy="2978150"/>
          </a:xfrm>
          <a:prstGeom prst="rect">
            <a:avLst/>
          </a:prstGeom>
          <a:gradFill>
            <a:gsLst>
              <a:gs pos="0">
                <a:srgbClr val="FF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fr-BE" dirty="0">
                <a:solidFill>
                  <a:srgbClr val="002060"/>
                </a:solidFill>
              </a:rPr>
              <a:t>CONSULTANCE POUR ENTREPREUNEUR</a:t>
            </a:r>
          </a:p>
          <a:p>
            <a:pPr>
              <a:defRPr/>
            </a:pPr>
            <a:endParaRPr lang="fr-BE" dirty="0">
              <a:solidFill>
                <a:srgbClr val="002060"/>
              </a:solidFill>
            </a:endParaRPr>
          </a:p>
          <a:p>
            <a:pPr marL="342900" indent="-342900">
              <a:buFont typeface="Arial" panose="020B0604020202020204" pitchFamily="34" charset="0"/>
              <a:buChar char="•"/>
              <a:defRPr/>
            </a:pPr>
            <a:r>
              <a:rPr lang="fr-BE" dirty="0">
                <a:solidFill>
                  <a:srgbClr val="002060"/>
                </a:solidFill>
              </a:rPr>
              <a:t>COMPTABILITE &amp; FISCALITE</a:t>
            </a:r>
          </a:p>
          <a:p>
            <a:pPr>
              <a:defRPr/>
            </a:pPr>
            <a:endParaRPr lang="fr-BE" dirty="0">
              <a:solidFill>
                <a:srgbClr val="002060"/>
              </a:solidFill>
            </a:endParaRPr>
          </a:p>
          <a:p>
            <a:pPr marL="342900" indent="-342900">
              <a:buFont typeface="Arial" panose="020B0604020202020204" pitchFamily="34" charset="0"/>
              <a:buChar char="•"/>
              <a:defRPr/>
            </a:pPr>
            <a:r>
              <a:rPr lang="fr-BE" dirty="0">
                <a:solidFill>
                  <a:srgbClr val="002060"/>
                </a:solidFill>
              </a:rPr>
              <a:t>GESTION DE PROJET</a:t>
            </a:r>
          </a:p>
          <a:p>
            <a:pPr>
              <a:defRPr/>
            </a:pPr>
            <a:endParaRPr lang="fr-BE" dirty="0">
              <a:solidFill>
                <a:srgbClr val="002060"/>
              </a:solidFill>
            </a:endParaRPr>
          </a:p>
        </p:txBody>
      </p:sp>
      <p:pic>
        <p:nvPicPr>
          <p:cNvPr id="6" name="Picture 2" descr="Image associÃ©e">
            <a:extLst>
              <a:ext uri="{FF2B5EF4-FFF2-40B4-BE49-F238E27FC236}">
                <a16:creationId xmlns:a16="http://schemas.microsoft.com/office/drawing/2014/main" id="{F863CF70-4F40-B1F8-1E72-5191FC56B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876" y="1268760"/>
            <a:ext cx="22463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BC5B969-4DA4-7BC8-0985-95CDE17B6914}"/>
              </a:ext>
            </a:extLst>
          </p:cNvPr>
          <p:cNvSpPr/>
          <p:nvPr/>
        </p:nvSpPr>
        <p:spPr>
          <a:xfrm>
            <a:off x="6162104" y="1844824"/>
            <a:ext cx="2874963" cy="2978150"/>
          </a:xfrm>
          <a:prstGeom prst="rect">
            <a:avLst/>
          </a:prstGeom>
          <a:gradFill>
            <a:gsLst>
              <a:gs pos="0">
                <a:srgbClr val="FFFFCC"/>
              </a:gs>
              <a:gs pos="74000">
                <a:schemeClr val="accent1">
                  <a:lumMod val="45000"/>
                  <a:lumOff val="55000"/>
                </a:schemeClr>
              </a:gs>
              <a:gs pos="83000">
                <a:schemeClr val="accent1">
                  <a:lumMod val="45000"/>
                  <a:lumOff val="55000"/>
                </a:schemeClr>
              </a:gs>
              <a:gs pos="100000">
                <a:schemeClr val="accent1">
                  <a:lumMod val="30000"/>
                  <a:lumOff val="70000"/>
                </a:schemeClr>
              </a:gs>
            </a:gsLs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fr-BE" dirty="0">
                <a:solidFill>
                  <a:srgbClr val="002060"/>
                </a:solidFill>
              </a:rPr>
              <a:t>ACCOMPAGNEMENT</a:t>
            </a:r>
          </a:p>
          <a:p>
            <a:pPr>
              <a:defRPr/>
            </a:pPr>
            <a:endParaRPr lang="fr-BE" dirty="0">
              <a:solidFill>
                <a:srgbClr val="002060"/>
              </a:solidFill>
            </a:endParaRPr>
          </a:p>
          <a:p>
            <a:pPr marL="342900" indent="-342900">
              <a:buFont typeface="Arial" panose="020B0604020202020204" pitchFamily="34" charset="0"/>
              <a:buChar char="•"/>
              <a:defRPr/>
            </a:pPr>
            <a:r>
              <a:rPr lang="fr-BE" dirty="0">
                <a:solidFill>
                  <a:srgbClr val="002060"/>
                </a:solidFill>
              </a:rPr>
              <a:t>FORMATION</a:t>
            </a:r>
          </a:p>
          <a:p>
            <a:pPr>
              <a:defRPr/>
            </a:pPr>
            <a:endParaRPr lang="fr-BE" dirty="0">
              <a:solidFill>
                <a:srgbClr val="002060"/>
              </a:solidFill>
            </a:endParaRPr>
          </a:p>
          <a:p>
            <a:pPr marL="342900" indent="-342900">
              <a:buFont typeface="Arial" panose="020B0604020202020204" pitchFamily="34" charset="0"/>
              <a:buChar char="•"/>
              <a:defRPr/>
            </a:pPr>
            <a:r>
              <a:rPr lang="fr-BE" dirty="0">
                <a:solidFill>
                  <a:srgbClr val="002060"/>
                </a:solidFill>
              </a:rPr>
              <a:t>FINANCEMENT</a:t>
            </a:r>
          </a:p>
          <a:p>
            <a:pPr>
              <a:defRPr/>
            </a:pPr>
            <a:endParaRPr lang="fr-BE" dirty="0">
              <a:solidFill>
                <a:srgbClr val="002060"/>
              </a:solidFill>
            </a:endParaRPr>
          </a:p>
          <a:p>
            <a:pPr marL="342900" indent="-342900">
              <a:buFont typeface="Arial" panose="020B0604020202020204" pitchFamily="34" charset="0"/>
              <a:buChar char="•"/>
              <a:defRPr/>
            </a:pPr>
            <a:r>
              <a:rPr lang="fr-BE" dirty="0">
                <a:solidFill>
                  <a:srgbClr val="002060"/>
                </a:solidFill>
              </a:rPr>
              <a:t>STAGE</a:t>
            </a:r>
          </a:p>
        </p:txBody>
      </p:sp>
      <p:sp>
        <p:nvSpPr>
          <p:cNvPr id="2" name="Espace réservé de la date 1">
            <a:extLst>
              <a:ext uri="{FF2B5EF4-FFF2-40B4-BE49-F238E27FC236}">
                <a16:creationId xmlns:a16="http://schemas.microsoft.com/office/drawing/2014/main" id="{87A2293F-C9B6-46FD-4EB8-EFFBA311D4BC}"/>
              </a:ext>
            </a:extLst>
          </p:cNvPr>
          <p:cNvSpPr>
            <a:spLocks noGrp="1"/>
          </p:cNvSpPr>
          <p:nvPr>
            <p:ph type="dt" sz="half" idx="10"/>
          </p:nvPr>
        </p:nvSpPr>
        <p:spPr/>
        <p:txBody>
          <a:bodyPr/>
          <a:lstStyle/>
          <a:p>
            <a:fld id="{6191D142-EEF0-4C9C-8CB3-153FEB91C96F}"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5275705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8B15-3306-2638-409C-C544344872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16B704-D95C-E3EC-925A-B31D9802E8BD}"/>
              </a:ext>
            </a:extLst>
          </p:cNvPr>
          <p:cNvSpPr>
            <a:spLocks noGrp="1"/>
          </p:cNvSpPr>
          <p:nvPr>
            <p:ph type="title"/>
          </p:nvPr>
        </p:nvSpPr>
        <p:spPr/>
        <p:txBody>
          <a:bodyPr/>
          <a:lstStyle/>
          <a:p>
            <a:r>
              <a:rPr lang="fr-BE" dirty="0"/>
              <a:t>Exemple de cas pratique :</a:t>
            </a:r>
          </a:p>
        </p:txBody>
      </p:sp>
      <p:sp>
        <p:nvSpPr>
          <p:cNvPr id="3" name="Espace réservé du contenu 2">
            <a:extLst>
              <a:ext uri="{FF2B5EF4-FFF2-40B4-BE49-F238E27FC236}">
                <a16:creationId xmlns:a16="http://schemas.microsoft.com/office/drawing/2014/main" id="{B9B3DC11-04AF-8153-9693-8F9ABBFAD8F3}"/>
              </a:ext>
            </a:extLst>
          </p:cNvPr>
          <p:cNvSpPr>
            <a:spLocks noGrp="1"/>
          </p:cNvSpPr>
          <p:nvPr>
            <p:ph idx="1"/>
          </p:nvPr>
        </p:nvSpPr>
        <p:spPr/>
        <p:txBody>
          <a:bodyPr>
            <a:normAutofit fontScale="85000" lnSpcReduction="20000"/>
          </a:bodyPr>
          <a:lstStyle/>
          <a:p>
            <a:r>
              <a:rPr lang="fr-FR" dirty="0"/>
              <a:t>🟢 CAS 1 : Les fonctions de formateur sont bien distinctes du mandat</a:t>
            </a:r>
          </a:p>
          <a:p>
            <a:r>
              <a:rPr lang="fr-FR" dirty="0"/>
              <a:t>Il exerce une activité opérationnelle réelle (animation de formations, élaboration de contenu…)</a:t>
            </a:r>
          </a:p>
          <a:p>
            <a:r>
              <a:rPr lang="fr-FR" dirty="0"/>
              <a:t>Il est subordonné à l’ASBL (planning, hiérarchie)</a:t>
            </a:r>
          </a:p>
          <a:p>
            <a:r>
              <a:rPr lang="fr-FR" dirty="0"/>
              <a:t>Il y a un contrat de travail clair (fonctions, horaires, salaire, assurance…)</a:t>
            </a:r>
          </a:p>
          <a:p>
            <a:r>
              <a:rPr lang="fr-FR" dirty="0"/>
              <a:t>👉 Dans ce cas, il peut être salarié de l’ASBL en plus d’être administrateur bénévole</a:t>
            </a:r>
          </a:p>
          <a:p>
            <a:r>
              <a:rPr lang="fr-FR" dirty="0"/>
              <a:t>💡 Le mandat reste gratuit et les rôles sont bien séparés</a:t>
            </a:r>
            <a:endParaRPr lang="fr-BE" dirty="0"/>
          </a:p>
        </p:txBody>
      </p:sp>
      <p:sp>
        <p:nvSpPr>
          <p:cNvPr id="4" name="Espace réservé de la date 3">
            <a:extLst>
              <a:ext uri="{FF2B5EF4-FFF2-40B4-BE49-F238E27FC236}">
                <a16:creationId xmlns:a16="http://schemas.microsoft.com/office/drawing/2014/main" id="{2AC3E357-0BA2-EC2B-482C-B5303EC1834E}"/>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253227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B40D0-0728-1AE5-4FD1-A6C1BED03EB4}"/>
              </a:ext>
            </a:extLst>
          </p:cNvPr>
          <p:cNvSpPr>
            <a:spLocks noGrp="1"/>
          </p:cNvSpPr>
          <p:nvPr>
            <p:ph type="title"/>
          </p:nvPr>
        </p:nvSpPr>
        <p:spPr/>
        <p:txBody>
          <a:bodyPr/>
          <a:lstStyle/>
          <a:p>
            <a:r>
              <a:rPr lang="fr-BE" dirty="0"/>
              <a:t>Exemple de cas pratique :</a:t>
            </a:r>
          </a:p>
        </p:txBody>
      </p:sp>
      <p:sp>
        <p:nvSpPr>
          <p:cNvPr id="3" name="Espace réservé du contenu 2">
            <a:extLst>
              <a:ext uri="{FF2B5EF4-FFF2-40B4-BE49-F238E27FC236}">
                <a16:creationId xmlns:a16="http://schemas.microsoft.com/office/drawing/2014/main" id="{41A75255-BC2F-E5E3-8AEC-3F29E9B1B3F7}"/>
              </a:ext>
            </a:extLst>
          </p:cNvPr>
          <p:cNvSpPr>
            <a:spLocks noGrp="1"/>
          </p:cNvSpPr>
          <p:nvPr>
            <p:ph idx="1"/>
          </p:nvPr>
        </p:nvSpPr>
        <p:spPr/>
        <p:txBody>
          <a:bodyPr>
            <a:normAutofit fontScale="92500" lnSpcReduction="10000"/>
          </a:bodyPr>
          <a:lstStyle/>
          <a:p>
            <a:r>
              <a:rPr lang="fr-FR" dirty="0"/>
              <a:t>🟡 CAS 2 : Il exerce les mêmes fonctions que son mandat</a:t>
            </a:r>
          </a:p>
          <a:p>
            <a:r>
              <a:rPr lang="fr-FR" dirty="0"/>
              <a:t>Il est payé pour des tâches qui relèvent déjà de son rôle d’administrateur (gestion, décisions stratégiques)</a:t>
            </a:r>
          </a:p>
          <a:p>
            <a:r>
              <a:rPr lang="fr-FR" dirty="0"/>
              <a:t>Il n’y a pas de contrat clair, pas de lien de subordination</a:t>
            </a:r>
          </a:p>
          <a:p>
            <a:r>
              <a:rPr lang="fr-FR" dirty="0"/>
              <a:t>👉 Dans ce cas, la rémunération est liée au mandat → il doit être affilié comme indépendant (régime INASTI) si rémunération &gt; 1.806,16€/an</a:t>
            </a:r>
            <a:endParaRPr lang="fr-BE" dirty="0"/>
          </a:p>
        </p:txBody>
      </p:sp>
      <p:sp>
        <p:nvSpPr>
          <p:cNvPr id="4" name="Espace réservé de la date 3">
            <a:extLst>
              <a:ext uri="{FF2B5EF4-FFF2-40B4-BE49-F238E27FC236}">
                <a16:creationId xmlns:a16="http://schemas.microsoft.com/office/drawing/2014/main" id="{57D172B9-C248-20DA-D7E3-E7989DD19A90}"/>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438274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2251A-63B4-BC88-ABD2-AD66FBC80AAE}"/>
              </a:ext>
            </a:extLst>
          </p:cNvPr>
          <p:cNvSpPr>
            <a:spLocks noGrp="1"/>
          </p:cNvSpPr>
          <p:nvPr>
            <p:ph type="title"/>
          </p:nvPr>
        </p:nvSpPr>
        <p:spPr/>
        <p:txBody>
          <a:bodyPr/>
          <a:lstStyle/>
          <a:p>
            <a:r>
              <a:rPr lang="fr-BE" dirty="0"/>
              <a:t>Exemple de cas pratique :</a:t>
            </a:r>
          </a:p>
        </p:txBody>
      </p:sp>
      <p:sp>
        <p:nvSpPr>
          <p:cNvPr id="3" name="Espace réservé du contenu 2">
            <a:extLst>
              <a:ext uri="{FF2B5EF4-FFF2-40B4-BE49-F238E27FC236}">
                <a16:creationId xmlns:a16="http://schemas.microsoft.com/office/drawing/2014/main" id="{D61431B3-13B7-EF66-21D2-F1AB691A6D79}"/>
              </a:ext>
            </a:extLst>
          </p:cNvPr>
          <p:cNvSpPr>
            <a:spLocks noGrp="1"/>
          </p:cNvSpPr>
          <p:nvPr>
            <p:ph idx="1"/>
          </p:nvPr>
        </p:nvSpPr>
        <p:spPr/>
        <p:txBody>
          <a:bodyPr>
            <a:normAutofit fontScale="92500"/>
          </a:bodyPr>
          <a:lstStyle/>
          <a:p>
            <a:r>
              <a:rPr lang="fr-FR" dirty="0"/>
              <a:t>🔴 CAS 3 : Il est rémunéré sans réel travail ni distinction claire</a:t>
            </a:r>
          </a:p>
          <a:p>
            <a:r>
              <a:rPr lang="fr-FR" dirty="0"/>
              <a:t>Pas de contrat de travail</a:t>
            </a:r>
          </a:p>
          <a:p>
            <a:r>
              <a:rPr lang="fr-FR" dirty="0"/>
              <a:t>Pas de preuve d’activité ou de service rendu</a:t>
            </a:r>
          </a:p>
          <a:p>
            <a:r>
              <a:rPr lang="fr-FR" dirty="0"/>
              <a:t>Pas de délibération de l’AG sur la rémunération</a:t>
            </a:r>
          </a:p>
          <a:p>
            <a:r>
              <a:rPr lang="fr-FR" dirty="0"/>
              <a:t>👉 Cela peut être requalifié comme abus ou conflit d’intérêt, voire amende par l’ONSS ou l’INASTI⚠️ Risque pour l’ASBL et l’administrateur</a:t>
            </a:r>
            <a:endParaRPr lang="fr-BE" dirty="0"/>
          </a:p>
        </p:txBody>
      </p:sp>
      <p:sp>
        <p:nvSpPr>
          <p:cNvPr id="4" name="Espace réservé de la date 3">
            <a:extLst>
              <a:ext uri="{FF2B5EF4-FFF2-40B4-BE49-F238E27FC236}">
                <a16:creationId xmlns:a16="http://schemas.microsoft.com/office/drawing/2014/main" id="{293B3232-8AD8-171D-595C-898DABB72B1C}"/>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227650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Cas pratique – </a:t>
            </a:r>
            <a:r>
              <a:rPr dirty="0" err="1"/>
              <a:t>Administrateur</a:t>
            </a:r>
            <a:r>
              <a:rPr dirty="0"/>
              <a:t> </a:t>
            </a:r>
            <a:r>
              <a:rPr dirty="0" err="1"/>
              <a:t>rémunéré</a:t>
            </a:r>
            <a:endParaRPr dirty="0"/>
          </a:p>
        </p:txBody>
      </p:sp>
      <p:sp>
        <p:nvSpPr>
          <p:cNvPr id="3" name="Content Placeholder 2"/>
          <p:cNvSpPr>
            <a:spLocks noGrp="1"/>
          </p:cNvSpPr>
          <p:nvPr>
            <p:ph idx="1"/>
          </p:nvPr>
        </p:nvSpPr>
        <p:spPr/>
        <p:txBody>
          <a:bodyPr>
            <a:normAutofit fontScale="77500" lnSpcReduction="20000"/>
          </a:bodyPr>
          <a:lstStyle/>
          <a:p>
            <a:r>
              <a:rPr dirty="0"/>
              <a:t>🧠 Cas pratique : </a:t>
            </a:r>
            <a:r>
              <a:rPr dirty="0" err="1"/>
              <a:t>administrateur-formateur</a:t>
            </a:r>
            <a:r>
              <a:rPr dirty="0"/>
              <a:t> </a:t>
            </a:r>
            <a:r>
              <a:rPr dirty="0" err="1"/>
              <a:t>rémunéré</a:t>
            </a:r>
            <a:endParaRPr dirty="0"/>
          </a:p>
          <a:p>
            <a:endParaRPr dirty="0"/>
          </a:p>
          <a:p>
            <a:r>
              <a:rPr dirty="0"/>
              <a:t>🟢 Si : </a:t>
            </a:r>
            <a:r>
              <a:rPr dirty="0" err="1"/>
              <a:t>activité</a:t>
            </a:r>
            <a:r>
              <a:rPr dirty="0"/>
              <a:t> </a:t>
            </a:r>
            <a:r>
              <a:rPr dirty="0" err="1"/>
              <a:t>distincte</a:t>
            </a:r>
            <a:r>
              <a:rPr dirty="0"/>
              <a:t> + </a:t>
            </a:r>
            <a:r>
              <a:rPr dirty="0" err="1"/>
              <a:t>contrat</a:t>
            </a:r>
            <a:r>
              <a:rPr dirty="0"/>
              <a:t> + lien de subordination</a:t>
            </a:r>
          </a:p>
          <a:p>
            <a:r>
              <a:rPr dirty="0"/>
              <a:t>→ </a:t>
            </a:r>
            <a:r>
              <a:rPr dirty="0" err="1"/>
              <a:t>Peut</a:t>
            </a:r>
            <a:r>
              <a:rPr dirty="0"/>
              <a:t> </a:t>
            </a:r>
            <a:r>
              <a:rPr dirty="0" err="1"/>
              <a:t>être</a:t>
            </a:r>
            <a:r>
              <a:rPr dirty="0"/>
              <a:t> </a:t>
            </a:r>
            <a:r>
              <a:rPr dirty="0" err="1"/>
              <a:t>salarié</a:t>
            </a:r>
            <a:r>
              <a:rPr dirty="0"/>
              <a:t> de </a:t>
            </a:r>
            <a:r>
              <a:rPr dirty="0" err="1"/>
              <a:t>l’ASBL</a:t>
            </a:r>
            <a:r>
              <a:rPr dirty="0"/>
              <a:t> (</a:t>
            </a:r>
            <a:r>
              <a:rPr dirty="0" err="1"/>
              <a:t>fonction</a:t>
            </a:r>
            <a:r>
              <a:rPr dirty="0"/>
              <a:t> </a:t>
            </a:r>
            <a:r>
              <a:rPr dirty="0" err="1"/>
              <a:t>séparée</a:t>
            </a:r>
            <a:r>
              <a:rPr dirty="0"/>
              <a:t> du </a:t>
            </a:r>
            <a:r>
              <a:rPr dirty="0" err="1"/>
              <a:t>mandat</a:t>
            </a:r>
            <a:r>
              <a:rPr dirty="0"/>
              <a:t>)</a:t>
            </a:r>
          </a:p>
          <a:p>
            <a:endParaRPr dirty="0"/>
          </a:p>
          <a:p>
            <a:r>
              <a:rPr dirty="0"/>
              <a:t>🟡 Si : </a:t>
            </a:r>
            <a:r>
              <a:rPr dirty="0" err="1"/>
              <a:t>activité</a:t>
            </a:r>
            <a:r>
              <a:rPr dirty="0"/>
              <a:t> </a:t>
            </a:r>
            <a:r>
              <a:rPr dirty="0" err="1"/>
              <a:t>liée</a:t>
            </a:r>
            <a:r>
              <a:rPr dirty="0"/>
              <a:t> au </a:t>
            </a:r>
            <a:r>
              <a:rPr dirty="0" err="1"/>
              <a:t>mandat</a:t>
            </a:r>
            <a:r>
              <a:rPr dirty="0"/>
              <a:t>, pas de subordination</a:t>
            </a:r>
          </a:p>
          <a:p>
            <a:r>
              <a:rPr dirty="0"/>
              <a:t>→ Doit </a:t>
            </a:r>
            <a:r>
              <a:rPr dirty="0" err="1"/>
              <a:t>être</a:t>
            </a:r>
            <a:r>
              <a:rPr dirty="0"/>
              <a:t> </a:t>
            </a:r>
            <a:r>
              <a:rPr dirty="0" err="1"/>
              <a:t>indépendant</a:t>
            </a:r>
            <a:r>
              <a:rPr dirty="0"/>
              <a:t> (INASTI) </a:t>
            </a:r>
            <a:r>
              <a:rPr dirty="0" err="1"/>
              <a:t>si</a:t>
            </a:r>
            <a:r>
              <a:rPr dirty="0"/>
              <a:t> </a:t>
            </a:r>
            <a:r>
              <a:rPr dirty="0" err="1"/>
              <a:t>rémunération</a:t>
            </a:r>
            <a:r>
              <a:rPr dirty="0"/>
              <a:t> &gt; 1.806 €/an</a:t>
            </a:r>
          </a:p>
          <a:p>
            <a:endParaRPr dirty="0"/>
          </a:p>
          <a:p>
            <a:r>
              <a:rPr dirty="0"/>
              <a:t>🔴 Si : pas de </a:t>
            </a:r>
            <a:r>
              <a:rPr dirty="0" err="1"/>
              <a:t>preuve</a:t>
            </a:r>
            <a:r>
              <a:rPr dirty="0"/>
              <a:t> </a:t>
            </a:r>
            <a:r>
              <a:rPr dirty="0" err="1"/>
              <a:t>d'activité</a:t>
            </a:r>
            <a:r>
              <a:rPr dirty="0"/>
              <a:t>, pas de </a:t>
            </a:r>
            <a:r>
              <a:rPr dirty="0" err="1"/>
              <a:t>décision</a:t>
            </a:r>
            <a:r>
              <a:rPr dirty="0"/>
              <a:t> AG</a:t>
            </a:r>
          </a:p>
          <a:p>
            <a:r>
              <a:rPr dirty="0"/>
              <a:t>→ Risque de requalification, </a:t>
            </a:r>
            <a:r>
              <a:rPr dirty="0" err="1"/>
              <a:t>conflit</a:t>
            </a:r>
            <a:r>
              <a:rPr dirty="0"/>
              <a:t> </a:t>
            </a:r>
            <a:r>
              <a:rPr dirty="0" err="1"/>
              <a:t>d’intérêts</a:t>
            </a:r>
            <a:r>
              <a:rPr dirty="0"/>
              <a:t>, sanctions ONSS/INASTI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2099"/>
            <a:ext cx="8229600" cy="1143000"/>
          </a:xfrm>
        </p:spPr>
        <p:txBody>
          <a:bodyPr>
            <a:normAutofit fontScale="90000"/>
          </a:bodyPr>
          <a:lstStyle/>
          <a:p>
            <a:r>
              <a:rPr lang="fr-BE" dirty="0"/>
              <a:t>Sujet</a:t>
            </a:r>
            <a:r>
              <a:rPr dirty="0"/>
              <a:t> 2 – Diagnostic des </a:t>
            </a:r>
            <a:r>
              <a:rPr dirty="0" err="1"/>
              <a:t>manquements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8039-C0CF-2907-7B76-C43DF611E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91C16-7BBF-F3DB-7049-39347B023512}"/>
              </a:ext>
            </a:extLst>
          </p:cNvPr>
          <p:cNvSpPr>
            <a:spLocks noGrp="1"/>
          </p:cNvSpPr>
          <p:nvPr>
            <p:ph type="title"/>
          </p:nvPr>
        </p:nvSpPr>
        <p:spPr/>
        <p:txBody>
          <a:bodyPr>
            <a:normAutofit fontScale="90000"/>
          </a:bodyPr>
          <a:lstStyle/>
          <a:p>
            <a:r>
              <a:rPr lang="fr-BE" dirty="0"/>
              <a:t>Sujet</a:t>
            </a:r>
            <a:r>
              <a:rPr dirty="0"/>
              <a:t> 2 – Diagnostic des </a:t>
            </a:r>
            <a:r>
              <a:rPr dirty="0" err="1"/>
              <a:t>manquements</a:t>
            </a:r>
            <a:endParaRPr dirty="0"/>
          </a:p>
        </p:txBody>
      </p:sp>
      <p:sp>
        <p:nvSpPr>
          <p:cNvPr id="3" name="Content Placeholder 2">
            <a:extLst>
              <a:ext uri="{FF2B5EF4-FFF2-40B4-BE49-F238E27FC236}">
                <a16:creationId xmlns:a16="http://schemas.microsoft.com/office/drawing/2014/main" id="{03A53C51-10CC-85DF-161A-1C2A00015E3D}"/>
              </a:ext>
            </a:extLst>
          </p:cNvPr>
          <p:cNvSpPr>
            <a:spLocks noGrp="1"/>
          </p:cNvSpPr>
          <p:nvPr>
            <p:ph idx="1"/>
          </p:nvPr>
        </p:nvSpPr>
        <p:spPr/>
        <p:txBody>
          <a:bodyPr/>
          <a:lstStyle/>
          <a:p>
            <a:r>
              <a:rPr dirty="0"/>
              <a:t>🎯 </a:t>
            </a:r>
            <a:r>
              <a:rPr dirty="0" err="1"/>
              <a:t>Objectifs</a:t>
            </a:r>
            <a:r>
              <a:rPr dirty="0"/>
              <a:t> : </a:t>
            </a:r>
            <a:r>
              <a:rPr dirty="0" err="1"/>
              <a:t>repérer</a:t>
            </a:r>
            <a:r>
              <a:rPr dirty="0"/>
              <a:t> les </a:t>
            </a:r>
            <a:r>
              <a:rPr dirty="0" err="1"/>
              <a:t>erreurs</a:t>
            </a:r>
            <a:r>
              <a:rPr dirty="0"/>
              <a:t> </a:t>
            </a:r>
            <a:r>
              <a:rPr dirty="0" err="1"/>
              <a:t>courantes</a:t>
            </a:r>
            <a:r>
              <a:rPr dirty="0"/>
              <a:t> dans </a:t>
            </a:r>
            <a:r>
              <a:rPr dirty="0" err="1"/>
              <a:t>une</a:t>
            </a:r>
            <a:r>
              <a:rPr dirty="0"/>
              <a:t> ASBL.</a:t>
            </a:r>
          </a:p>
          <a:p>
            <a:r>
              <a:rPr dirty="0"/>
              <a:t>📌 </a:t>
            </a:r>
            <a:r>
              <a:rPr dirty="0" err="1"/>
              <a:t>Contenus</a:t>
            </a:r>
            <a:r>
              <a:rPr dirty="0"/>
              <a:t> : </a:t>
            </a:r>
            <a:r>
              <a:rPr dirty="0" err="1"/>
              <a:t>erreurs</a:t>
            </a:r>
            <a:r>
              <a:rPr dirty="0"/>
              <a:t> types, impacts, grille </a:t>
            </a:r>
            <a:r>
              <a:rPr dirty="0" err="1"/>
              <a:t>d’auto</a:t>
            </a:r>
            <a:r>
              <a:rPr dirty="0"/>
              <a:t>-diagnostic.</a:t>
            </a:r>
          </a:p>
        </p:txBody>
      </p:sp>
    </p:spTree>
    <p:extLst>
      <p:ext uri="{BB962C8B-B14F-4D97-AF65-F5344CB8AC3E}">
        <p14:creationId xmlns:p14="http://schemas.microsoft.com/office/powerpoint/2010/main" val="312813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Sujet</a:t>
            </a:r>
            <a:r>
              <a:rPr dirty="0"/>
              <a:t> 2 – </a:t>
            </a:r>
            <a:r>
              <a:rPr dirty="0" err="1"/>
              <a:t>Pourquoi</a:t>
            </a:r>
            <a:r>
              <a:rPr dirty="0"/>
              <a:t> faire un diagnostic ?</a:t>
            </a:r>
          </a:p>
        </p:txBody>
      </p:sp>
      <p:sp>
        <p:nvSpPr>
          <p:cNvPr id="3" name="Content Placeholder 2"/>
          <p:cNvSpPr>
            <a:spLocks noGrp="1"/>
          </p:cNvSpPr>
          <p:nvPr>
            <p:ph idx="1"/>
          </p:nvPr>
        </p:nvSpPr>
        <p:spPr/>
        <p:txBody>
          <a:bodyPr>
            <a:normAutofit fontScale="77500" lnSpcReduction="20000"/>
          </a:bodyPr>
          <a:lstStyle/>
          <a:p>
            <a:r>
              <a:t>🎯 Identifier les zones de risque ou d’oubli dans la gestion de l’ASBL</a:t>
            </a:r>
          </a:p>
          <a:p>
            <a:r>
              <a:t>❌ Manquements fréquents :</a:t>
            </a:r>
          </a:p>
          <a:p>
            <a:r>
              <a:t>- Pas d’AG ou de PV, statuts obsolètes</a:t>
            </a:r>
          </a:p>
          <a:p>
            <a:r>
              <a:t>- Journal comptable inexistant ou incomplet</a:t>
            </a:r>
          </a:p>
          <a:p>
            <a:r>
              <a:t>- Déclarations fiscales oubliées (IPM, TVA, UBO)</a:t>
            </a:r>
          </a:p>
          <a:p>
            <a:r>
              <a:t>- Non-respect des règles sociales (salariat, bénévolat)</a:t>
            </a:r>
          </a:p>
          <a:p>
            <a:endParaRPr/>
          </a:p>
          <a:p>
            <a:r>
              <a:t>🚨 Conséquences :</a:t>
            </a:r>
          </a:p>
          <a:p>
            <a:r>
              <a:t>- Perte de crédibilité, subventions refusées</a:t>
            </a:r>
          </a:p>
          <a:p>
            <a:r>
              <a:t>- Sanctions ou amendes fiscales/sociales</a:t>
            </a:r>
          </a:p>
          <a:p>
            <a:r>
              <a:t>- Conflits internes, manque de transparence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Sujet</a:t>
            </a:r>
            <a:r>
              <a:rPr dirty="0"/>
              <a:t> 2 – </a:t>
            </a:r>
            <a:r>
              <a:rPr dirty="0" err="1"/>
              <a:t>Manquements</a:t>
            </a:r>
            <a:r>
              <a:rPr dirty="0"/>
              <a:t> </a:t>
            </a:r>
            <a:r>
              <a:rPr dirty="0" err="1"/>
              <a:t>récurrents</a:t>
            </a:r>
            <a:r>
              <a:rPr dirty="0"/>
              <a:t> dans les ASBL</a:t>
            </a:r>
          </a:p>
        </p:txBody>
      </p:sp>
      <p:graphicFrame>
        <p:nvGraphicFramePr>
          <p:cNvPr id="3" name="Table 2"/>
          <p:cNvGraphicFramePr>
            <a:graphicFrameLocks noGrp="1"/>
          </p:cNvGraphicFramePr>
          <p:nvPr>
            <p:extLst>
              <p:ext uri="{D42A27DB-BD31-4B8C-83A1-F6EECF244321}">
                <p14:modId xmlns:p14="http://schemas.microsoft.com/office/powerpoint/2010/main" val="2111074302"/>
              </p:ext>
            </p:extLst>
          </p:nvPr>
        </p:nvGraphicFramePr>
        <p:xfrm>
          <a:off x="457200" y="914400"/>
          <a:ext cx="8435280" cy="4749924"/>
        </p:xfrm>
        <a:graphic>
          <a:graphicData uri="http://schemas.openxmlformats.org/drawingml/2006/table">
            <a:tbl>
              <a:tblPr firstRow="1" bandRow="1">
                <a:tableStyleId>{5C22544A-7EE6-4342-B048-85BDC9FD1C3A}</a:tableStyleId>
              </a:tblPr>
              <a:tblGrid>
                <a:gridCol w="2962910">
                  <a:extLst>
                    <a:ext uri="{9D8B030D-6E8A-4147-A177-3AD203B41FA5}">
                      <a16:colId xmlns:a16="http://schemas.microsoft.com/office/drawing/2014/main" val="20000"/>
                    </a:ext>
                  </a:extLst>
                </a:gridCol>
                <a:gridCol w="5472370">
                  <a:extLst>
                    <a:ext uri="{9D8B030D-6E8A-4147-A177-3AD203B41FA5}">
                      <a16:colId xmlns:a16="http://schemas.microsoft.com/office/drawing/2014/main" val="20001"/>
                    </a:ext>
                  </a:extLst>
                </a:gridCol>
              </a:tblGrid>
              <a:tr h="635124">
                <a:tc>
                  <a:txBody>
                    <a:bodyPr/>
                    <a:lstStyle/>
                    <a:p>
                      <a:r>
                        <a:rPr sz="2400"/>
                        <a:t>Domaine</a:t>
                      </a:r>
                    </a:p>
                  </a:txBody>
                  <a:tcPr/>
                </a:tc>
                <a:tc>
                  <a:txBody>
                    <a:bodyPr/>
                    <a:lstStyle/>
                    <a:p>
                      <a:r>
                        <a:rPr sz="2400"/>
                        <a:t>Manquements fréquents</a:t>
                      </a:r>
                    </a:p>
                  </a:txBody>
                  <a:tcPr/>
                </a:tc>
                <a:extLst>
                  <a:ext uri="{0D108BD9-81ED-4DB2-BD59-A6C34878D82A}">
                    <a16:rowId xmlns:a16="http://schemas.microsoft.com/office/drawing/2014/main" val="10000"/>
                  </a:ext>
                </a:extLst>
              </a:tr>
              <a:tr h="635124">
                <a:tc>
                  <a:txBody>
                    <a:bodyPr/>
                    <a:lstStyle/>
                    <a:p>
                      <a:r>
                        <a:rPr sz="2400"/>
                        <a:t>Administratif</a:t>
                      </a:r>
                    </a:p>
                  </a:txBody>
                  <a:tcPr/>
                </a:tc>
                <a:tc>
                  <a:txBody>
                    <a:bodyPr/>
                    <a:lstStyle/>
                    <a:p>
                      <a:r>
                        <a:rPr sz="2400"/>
                        <a:t>Pas d’AG annuelle, pas de PV, statuts non à jour</a:t>
                      </a:r>
                    </a:p>
                  </a:txBody>
                  <a:tcPr/>
                </a:tc>
                <a:extLst>
                  <a:ext uri="{0D108BD9-81ED-4DB2-BD59-A6C34878D82A}">
                    <a16:rowId xmlns:a16="http://schemas.microsoft.com/office/drawing/2014/main" val="10001"/>
                  </a:ext>
                </a:extLst>
              </a:tr>
              <a:tr h="635124">
                <a:tc>
                  <a:txBody>
                    <a:bodyPr/>
                    <a:lstStyle/>
                    <a:p>
                      <a:r>
                        <a:rPr sz="2400"/>
                        <a:t>Comptabilité</a:t>
                      </a:r>
                    </a:p>
                  </a:txBody>
                  <a:tcPr/>
                </a:tc>
                <a:tc>
                  <a:txBody>
                    <a:bodyPr/>
                    <a:lstStyle/>
                    <a:p>
                      <a:r>
                        <a:rPr sz="2400"/>
                        <a:t>Pas de journal, pièces manquantes, pas de budget</a:t>
                      </a:r>
                    </a:p>
                  </a:txBody>
                  <a:tcPr/>
                </a:tc>
                <a:extLst>
                  <a:ext uri="{0D108BD9-81ED-4DB2-BD59-A6C34878D82A}">
                    <a16:rowId xmlns:a16="http://schemas.microsoft.com/office/drawing/2014/main" val="10002"/>
                  </a:ext>
                </a:extLst>
              </a:tr>
              <a:tr h="635124">
                <a:tc>
                  <a:txBody>
                    <a:bodyPr/>
                    <a:lstStyle/>
                    <a:p>
                      <a:r>
                        <a:rPr sz="2400"/>
                        <a:t>Fiscalité</a:t>
                      </a:r>
                    </a:p>
                  </a:txBody>
                  <a:tcPr/>
                </a:tc>
                <a:tc>
                  <a:txBody>
                    <a:bodyPr/>
                    <a:lstStyle/>
                    <a:p>
                      <a:r>
                        <a:rPr sz="2400"/>
                        <a:t>Absence de déclaration IPM, oubli du registre UBO</a:t>
                      </a:r>
                    </a:p>
                  </a:txBody>
                  <a:tcPr/>
                </a:tc>
                <a:extLst>
                  <a:ext uri="{0D108BD9-81ED-4DB2-BD59-A6C34878D82A}">
                    <a16:rowId xmlns:a16="http://schemas.microsoft.com/office/drawing/2014/main" val="10003"/>
                  </a:ext>
                </a:extLst>
              </a:tr>
              <a:tr h="635124">
                <a:tc>
                  <a:txBody>
                    <a:bodyPr/>
                    <a:lstStyle/>
                    <a:p>
                      <a:r>
                        <a:rPr sz="2400"/>
                        <a:t>Ressources humaines</a:t>
                      </a:r>
                    </a:p>
                  </a:txBody>
                  <a:tcPr/>
                </a:tc>
                <a:tc>
                  <a:txBody>
                    <a:bodyPr/>
                    <a:lstStyle/>
                    <a:p>
                      <a:r>
                        <a:rPr sz="2400"/>
                        <a:t>Pas de déclaration ONSS, bénévoles non couverts</a:t>
                      </a:r>
                    </a:p>
                  </a:txBody>
                  <a:tcPr/>
                </a:tc>
                <a:extLst>
                  <a:ext uri="{0D108BD9-81ED-4DB2-BD59-A6C34878D82A}">
                    <a16:rowId xmlns:a16="http://schemas.microsoft.com/office/drawing/2014/main" val="10004"/>
                  </a:ext>
                </a:extLst>
              </a:tr>
              <a:tr h="635124">
                <a:tc>
                  <a:txBody>
                    <a:bodyPr/>
                    <a:lstStyle/>
                    <a:p>
                      <a:r>
                        <a:rPr sz="2400"/>
                        <a:t>Gouvernance</a:t>
                      </a:r>
                    </a:p>
                  </a:txBody>
                  <a:tcPr/>
                </a:tc>
                <a:tc>
                  <a:txBody>
                    <a:bodyPr/>
                    <a:lstStyle/>
                    <a:p>
                      <a:r>
                        <a:rPr sz="2400" dirty="0"/>
                        <a:t>CA inexistant </a:t>
                      </a:r>
                      <a:r>
                        <a:rPr sz="2400" dirty="0" err="1"/>
                        <a:t>ou</a:t>
                      </a:r>
                      <a:r>
                        <a:rPr sz="2400" dirty="0"/>
                        <a:t> </a:t>
                      </a:r>
                      <a:r>
                        <a:rPr sz="2400" dirty="0" err="1"/>
                        <a:t>inactif</a:t>
                      </a:r>
                      <a:r>
                        <a:rPr sz="2400" dirty="0"/>
                        <a:t>, non-respect des </a:t>
                      </a:r>
                      <a:r>
                        <a:rPr sz="2400" dirty="0" err="1"/>
                        <a:t>statuts</a:t>
                      </a:r>
                      <a:endParaRPr sz="24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Sujet</a:t>
            </a:r>
            <a:r>
              <a:rPr dirty="0"/>
              <a:t> 2 – </a:t>
            </a:r>
            <a:r>
              <a:rPr dirty="0" err="1"/>
              <a:t>Outils</a:t>
            </a:r>
            <a:r>
              <a:rPr dirty="0"/>
              <a:t> de diagnostic</a:t>
            </a:r>
          </a:p>
        </p:txBody>
      </p:sp>
      <p:sp>
        <p:nvSpPr>
          <p:cNvPr id="3" name="Content Placeholder 2"/>
          <p:cNvSpPr>
            <a:spLocks noGrp="1"/>
          </p:cNvSpPr>
          <p:nvPr>
            <p:ph idx="1"/>
          </p:nvPr>
        </p:nvSpPr>
        <p:spPr/>
        <p:txBody>
          <a:bodyPr>
            <a:normAutofit fontScale="77500" lnSpcReduction="20000"/>
          </a:bodyPr>
          <a:lstStyle/>
          <a:p>
            <a:r>
              <a:t>🧩 Outils pratiques :</a:t>
            </a:r>
          </a:p>
          <a:p>
            <a:r>
              <a:t>- Checklist de conformité à cocher</a:t>
            </a:r>
          </a:p>
          <a:p>
            <a:r>
              <a:t>- Fiche de diagnostic individuel</a:t>
            </a:r>
          </a:p>
          <a:p>
            <a:r>
              <a:t>- Discussion en binômes ou groupes</a:t>
            </a:r>
          </a:p>
          <a:p>
            <a:endParaRPr/>
          </a:p>
          <a:p>
            <a:r>
              <a:t>✅ Étapes recommandées :</a:t>
            </a:r>
          </a:p>
          <a:p>
            <a:r>
              <a:t>- Identifier les obligations manquantes</a:t>
            </a:r>
          </a:p>
          <a:p>
            <a:r>
              <a:t>- Classer les priorités : urgent / important / à suivre</a:t>
            </a:r>
          </a:p>
          <a:p>
            <a:r>
              <a:t>- Définir un plan d’action 3 / 6 / 12 mois</a:t>
            </a:r>
          </a:p>
          <a:p>
            <a:endParaRPr/>
          </a:p>
          <a:p>
            <a:r>
              <a:t>📄 Activité : remplir la fiche diagnostic + partager en groupe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1"/>
                </a:solidFill>
              </a:rPr>
              <a:t>Cas</a:t>
            </a:r>
            <a:r>
              <a:rPr dirty="0">
                <a:solidFill>
                  <a:schemeClr val="accent1"/>
                </a:solidFill>
              </a:rPr>
              <a:t> pratique – CULTURAJEUNE</a:t>
            </a:r>
          </a:p>
        </p:txBody>
      </p:sp>
      <p:sp>
        <p:nvSpPr>
          <p:cNvPr id="3" name="Content Placeholder 2"/>
          <p:cNvSpPr>
            <a:spLocks noGrp="1"/>
          </p:cNvSpPr>
          <p:nvPr>
            <p:ph idx="1"/>
          </p:nvPr>
        </p:nvSpPr>
        <p:spPr/>
        <p:txBody>
          <a:bodyPr/>
          <a:lstStyle/>
          <a:p>
            <a:r>
              <a:rPr dirty="0"/>
              <a:t>🧩 Cas : ASBL CULTURAJEUNE – arts pour les jeunes.</a:t>
            </a:r>
          </a:p>
          <a:p>
            <a:r>
              <a:rPr lang="fr-FR" dirty="0"/>
              <a:t>🎯 Objectifs : identifier les manquements, proposer un plan d’action.</a:t>
            </a:r>
          </a:p>
          <a:p>
            <a:r>
              <a:rPr dirty="0"/>
              <a:t>📌 </a:t>
            </a:r>
            <a:r>
              <a:rPr dirty="0" err="1"/>
              <a:t>Problèmes</a:t>
            </a:r>
            <a:r>
              <a:rPr dirty="0"/>
              <a:t> : pas </a:t>
            </a:r>
            <a:r>
              <a:rPr dirty="0" err="1"/>
              <a:t>d’AG</a:t>
            </a:r>
            <a:r>
              <a:rPr dirty="0"/>
              <a:t>, factures </a:t>
            </a:r>
            <a:r>
              <a:rPr dirty="0" err="1"/>
              <a:t>manquantes</a:t>
            </a:r>
            <a:r>
              <a:rPr dirty="0"/>
              <a:t>, IPM non </a:t>
            </a:r>
            <a:r>
              <a:rPr dirty="0" err="1"/>
              <a:t>déclarée</a:t>
            </a:r>
            <a:r>
              <a:rPr dirty="0"/>
              <a:t>, etc.</a:t>
            </a:r>
          </a:p>
        </p:txBody>
      </p:sp>
    </p:spTree>
    <p:extLst>
      <p:ext uri="{BB962C8B-B14F-4D97-AF65-F5344CB8AC3E}">
        <p14:creationId xmlns:p14="http://schemas.microsoft.com/office/powerpoint/2010/main" val="128225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u="sng" dirty="0" err="1">
                <a:solidFill>
                  <a:srgbClr val="FF0000"/>
                </a:solidFill>
              </a:rPr>
              <a:t>Programme</a:t>
            </a:r>
            <a:r>
              <a:rPr u="sng" dirty="0">
                <a:solidFill>
                  <a:srgbClr val="FF0000"/>
                </a:solidFill>
              </a:rPr>
              <a:t> de la </a:t>
            </a:r>
            <a:r>
              <a:rPr u="sng" dirty="0" err="1">
                <a:solidFill>
                  <a:srgbClr val="FF0000"/>
                </a:solidFill>
              </a:rPr>
              <a:t>journée</a:t>
            </a:r>
            <a:endParaRPr u="sng"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dirty="0"/>
              <a:t>9h30 – 10h00 : </a:t>
            </a:r>
            <a:r>
              <a:rPr dirty="0" err="1"/>
              <a:t>Accueil</a:t>
            </a:r>
            <a:r>
              <a:rPr dirty="0"/>
              <a:t> café + </a:t>
            </a:r>
            <a:r>
              <a:rPr dirty="0" err="1"/>
              <a:t>Présentation</a:t>
            </a:r>
            <a:r>
              <a:rPr dirty="0"/>
              <a:t> des participants</a:t>
            </a:r>
          </a:p>
          <a:p>
            <a:r>
              <a:rPr dirty="0"/>
              <a:t>10h00 – 10h45 : Introduction – Vision, </a:t>
            </a:r>
            <a:r>
              <a:rPr dirty="0" err="1"/>
              <a:t>objet</a:t>
            </a:r>
            <a:r>
              <a:rPr dirty="0"/>
              <a:t> social et </a:t>
            </a:r>
            <a:r>
              <a:rPr dirty="0" err="1"/>
              <a:t>rôle</a:t>
            </a:r>
            <a:r>
              <a:rPr dirty="0"/>
              <a:t> de </a:t>
            </a:r>
            <a:r>
              <a:rPr dirty="0" err="1"/>
              <a:t>l’ASBL</a:t>
            </a:r>
            <a:endParaRPr dirty="0"/>
          </a:p>
          <a:p>
            <a:r>
              <a:rPr dirty="0"/>
              <a:t>10h45 – 11h30 : </a:t>
            </a:r>
            <a:r>
              <a:rPr lang="fr-BE" dirty="0"/>
              <a:t>Sujet</a:t>
            </a:r>
            <a:r>
              <a:rPr dirty="0"/>
              <a:t> 1 – Cadre </a:t>
            </a:r>
            <a:r>
              <a:rPr dirty="0" err="1"/>
              <a:t>légal</a:t>
            </a:r>
            <a:r>
              <a:rPr dirty="0"/>
              <a:t> et obligations</a:t>
            </a:r>
          </a:p>
          <a:p>
            <a:r>
              <a:rPr dirty="0"/>
              <a:t>11h30 – 11h45 : Pause</a:t>
            </a:r>
          </a:p>
          <a:p>
            <a:r>
              <a:rPr dirty="0"/>
              <a:t>11h45 – 12h30 : </a:t>
            </a:r>
            <a:r>
              <a:rPr lang="fr-BE" dirty="0"/>
              <a:t>Sujet</a:t>
            </a:r>
            <a:r>
              <a:rPr dirty="0"/>
              <a:t> 2 – Diagnostic des </a:t>
            </a:r>
            <a:r>
              <a:rPr dirty="0" err="1"/>
              <a:t>manquements</a:t>
            </a:r>
            <a:endParaRPr dirty="0"/>
          </a:p>
          <a:p>
            <a:r>
              <a:rPr dirty="0"/>
              <a:t>12h30 – 13h30 : Pause déjeuner</a:t>
            </a:r>
          </a:p>
          <a:p>
            <a:r>
              <a:rPr dirty="0"/>
              <a:t>13h30 – 14h45 : </a:t>
            </a:r>
            <a:r>
              <a:rPr lang="fr-BE" dirty="0"/>
              <a:t>Sujet</a:t>
            </a:r>
            <a:r>
              <a:rPr dirty="0"/>
              <a:t> 3 – Gestion </a:t>
            </a:r>
            <a:r>
              <a:rPr dirty="0" err="1"/>
              <a:t>comptable</a:t>
            </a:r>
            <a:r>
              <a:rPr dirty="0"/>
              <a:t> et </a:t>
            </a:r>
            <a:r>
              <a:rPr dirty="0" err="1"/>
              <a:t>prévisionnelle</a:t>
            </a:r>
            <a:endParaRPr dirty="0"/>
          </a:p>
          <a:p>
            <a:r>
              <a:rPr dirty="0"/>
              <a:t>14h45 – 15h30 : Atelier pratique – Cas </a:t>
            </a:r>
            <a:r>
              <a:rPr dirty="0" err="1"/>
              <a:t>fictif</a:t>
            </a:r>
            <a:endParaRPr dirty="0"/>
          </a:p>
          <a:p>
            <a:r>
              <a:rPr dirty="0"/>
              <a:t>15h30 – 16h00 : Restitution + Q/R</a:t>
            </a:r>
          </a:p>
          <a:p>
            <a:r>
              <a:rPr dirty="0"/>
              <a:t>16h00 – 16h30 : </a:t>
            </a:r>
            <a:r>
              <a:rPr dirty="0" err="1"/>
              <a:t>remerciements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p:spPr>
        <p:txBody>
          <a:bodyPr>
            <a:normAutofit fontScale="90000"/>
          </a:bodyPr>
          <a:lstStyle/>
          <a:p>
            <a:r>
              <a:rPr lang="fr-BE" dirty="0"/>
              <a:t>Sujet</a:t>
            </a:r>
            <a:r>
              <a:rPr dirty="0"/>
              <a:t> 3 – Gestion </a:t>
            </a:r>
            <a:r>
              <a:rPr dirty="0" err="1"/>
              <a:t>comptable</a:t>
            </a:r>
            <a:r>
              <a:rPr dirty="0"/>
              <a:t> et </a:t>
            </a:r>
            <a:r>
              <a:rPr dirty="0" err="1"/>
              <a:t>prévisionnelle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B053F-F8D2-6370-5359-EE618AB20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CB56B-92F7-B08B-371B-571C760DD1A6}"/>
              </a:ext>
            </a:extLst>
          </p:cNvPr>
          <p:cNvSpPr>
            <a:spLocks noGrp="1"/>
          </p:cNvSpPr>
          <p:nvPr>
            <p:ph type="title"/>
          </p:nvPr>
        </p:nvSpPr>
        <p:spPr/>
        <p:txBody>
          <a:bodyPr>
            <a:normAutofit fontScale="90000"/>
          </a:bodyPr>
          <a:lstStyle/>
          <a:p>
            <a:r>
              <a:rPr lang="fr-BE" dirty="0"/>
              <a:t>Sujet</a:t>
            </a:r>
            <a:r>
              <a:rPr dirty="0"/>
              <a:t> 3 – Gestion </a:t>
            </a:r>
            <a:r>
              <a:rPr dirty="0" err="1"/>
              <a:t>comptable</a:t>
            </a:r>
            <a:r>
              <a:rPr dirty="0"/>
              <a:t> et </a:t>
            </a:r>
            <a:r>
              <a:rPr dirty="0" err="1"/>
              <a:t>prévisionnelle</a:t>
            </a:r>
            <a:endParaRPr dirty="0"/>
          </a:p>
        </p:txBody>
      </p:sp>
      <p:sp>
        <p:nvSpPr>
          <p:cNvPr id="3" name="Content Placeholder 2">
            <a:extLst>
              <a:ext uri="{FF2B5EF4-FFF2-40B4-BE49-F238E27FC236}">
                <a16:creationId xmlns:a16="http://schemas.microsoft.com/office/drawing/2014/main" id="{A27DFF82-8115-C949-A542-A9AB43BCCF04}"/>
              </a:ext>
            </a:extLst>
          </p:cNvPr>
          <p:cNvSpPr>
            <a:spLocks noGrp="1"/>
          </p:cNvSpPr>
          <p:nvPr>
            <p:ph idx="1"/>
          </p:nvPr>
        </p:nvSpPr>
        <p:spPr/>
        <p:txBody>
          <a:bodyPr/>
          <a:lstStyle/>
          <a:p>
            <a:r>
              <a:t>🎯 Objectifs : structurer une gestion comptable simple et efficace.</a:t>
            </a:r>
          </a:p>
          <a:p>
            <a:r>
              <a:t>📌 Contenus : budget, trésorerie, outils gratuits, journal des recettes.</a:t>
            </a:r>
          </a:p>
          <a:p>
            <a:r>
              <a:t>🛠 Méthodes : modèles Excel, démonstration de tableau de bord.</a:t>
            </a:r>
          </a:p>
        </p:txBody>
      </p:sp>
    </p:spTree>
    <p:extLst>
      <p:ext uri="{BB962C8B-B14F-4D97-AF65-F5344CB8AC3E}">
        <p14:creationId xmlns:p14="http://schemas.microsoft.com/office/powerpoint/2010/main" val="895567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347864" y="4062388"/>
            <a:ext cx="2448272"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r>
              <a:rPr lang="fr-FR" sz="3600" dirty="0"/>
              <a:t>Qui?</a:t>
            </a:r>
          </a:p>
          <a:p>
            <a:pPr>
              <a:buFont typeface="Arial" pitchFamily="34" charset="0"/>
              <a:buNone/>
            </a:pPr>
            <a:r>
              <a:rPr lang="fr-FR" sz="3600" dirty="0">
                <a:latin typeface="Times New Roman" panose="02020603050405020304" pitchFamily="18" charset="0"/>
                <a:ea typeface="Times New Roman" panose="02020603050405020304" pitchFamily="18" charset="0"/>
              </a:rPr>
              <a:t>Quoi?</a:t>
            </a:r>
          </a:p>
          <a:p>
            <a:pPr>
              <a:buFont typeface="Arial" pitchFamily="34" charset="0"/>
              <a:buNone/>
            </a:pPr>
            <a:r>
              <a:rPr lang="fr-FR" sz="3600" dirty="0">
                <a:latin typeface="Times New Roman" panose="02020603050405020304" pitchFamily="18" charset="0"/>
                <a:ea typeface="Times New Roman" panose="02020603050405020304" pitchFamily="18" charset="0"/>
              </a:rPr>
              <a:t>Quand?</a:t>
            </a:r>
          </a:p>
          <a:p>
            <a:pPr>
              <a:buFont typeface="Arial" pitchFamily="34" charset="0"/>
              <a:buNone/>
            </a:pPr>
            <a:r>
              <a:rPr lang="fr-FR" sz="3600" dirty="0">
                <a:latin typeface="Times New Roman" panose="02020603050405020304" pitchFamily="18" charset="0"/>
                <a:ea typeface="Times New Roman" panose="02020603050405020304" pitchFamily="18" charset="0"/>
              </a:rPr>
              <a:t>Ou?</a:t>
            </a:r>
          </a:p>
          <a:p>
            <a:pPr>
              <a:buFont typeface="Arial" pitchFamily="34" charset="0"/>
              <a:buNone/>
            </a:pPr>
            <a:endParaRPr lang="fr-FR" sz="3600" dirty="0">
              <a:latin typeface="Times New Roman" panose="02020603050405020304" pitchFamily="18" charset="0"/>
              <a:ea typeface="Times New Roman" panose="02020603050405020304" pitchFamily="18" charset="0"/>
            </a:endParaRPr>
          </a:p>
          <a:p>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0B2AB87D-DDB1-87F5-EFDC-9D0FA1A086C9}"/>
              </a:ext>
            </a:extLst>
          </p:cNvPr>
          <p:cNvSpPr txBox="1">
            <a:spLocks/>
          </p:cNvSpPr>
          <p:nvPr/>
        </p:nvSpPr>
        <p:spPr>
          <a:xfrm>
            <a:off x="468313" y="1628800"/>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endParaRPr lang="fr-BE" sz="3600" dirty="0"/>
          </a:p>
          <a:p>
            <a:r>
              <a:rPr lang="fr-FR" sz="3600" dirty="0">
                <a:effectLst/>
                <a:latin typeface="Times New Roman" panose="02020603050405020304" pitchFamily="18" charset="0"/>
                <a:ea typeface="Times New Roman" panose="02020603050405020304" pitchFamily="18" charset="0"/>
              </a:rPr>
              <a:t>Obligation</a:t>
            </a:r>
            <a:r>
              <a:rPr lang="fr-FR" sz="3600" dirty="0">
                <a:latin typeface="Times New Roman" panose="02020603050405020304" pitchFamily="18" charset="0"/>
                <a:ea typeface="Times New Roman" panose="02020603050405020304" pitchFamily="18" charset="0"/>
              </a:rPr>
              <a:t>s comptables et tenue de la comptabilité</a:t>
            </a:r>
          </a:p>
          <a:p>
            <a:endParaRPr lang="fr-BE" sz="3600" dirty="0">
              <a:solidFill>
                <a:schemeClr val="tx2"/>
              </a:solidFill>
              <a:latin typeface="Arial Rounded MT Bold" pitchFamily="34" charset="0"/>
            </a:endParaRPr>
          </a:p>
        </p:txBody>
      </p:sp>
      <p:sp>
        <p:nvSpPr>
          <p:cNvPr id="3" name="Title 1">
            <a:extLst>
              <a:ext uri="{FF2B5EF4-FFF2-40B4-BE49-F238E27FC236}">
                <a16:creationId xmlns:a16="http://schemas.microsoft.com/office/drawing/2014/main" id="{0BDECB7D-31B0-41CA-ECD2-3FC5CFB69A41}"/>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2489828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2735796" y="1196752"/>
            <a:ext cx="3672408"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r>
              <a:rPr lang="fr-FR" sz="3600" dirty="0"/>
              <a:t>Qui? Type </a:t>
            </a:r>
            <a:r>
              <a:rPr lang="fr-FR" sz="3600" dirty="0" err="1"/>
              <a:t>d’asbl</a:t>
            </a:r>
            <a:endParaRPr lang="fr-FR" sz="3600" dirty="0">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150827BF-F769-6081-9115-970E741FFE70}"/>
              </a:ext>
            </a:extLst>
          </p:cNvPr>
          <p:cNvSpPr txBox="1"/>
          <p:nvPr/>
        </p:nvSpPr>
        <p:spPr>
          <a:xfrm>
            <a:off x="323528" y="2214789"/>
            <a:ext cx="8229600" cy="2428422"/>
          </a:xfrm>
          <a:prstGeom prst="rect">
            <a:avLst/>
          </a:prstGeom>
          <a:noFill/>
        </p:spPr>
        <p:txBody>
          <a:bodyPr wrap="square" rtlCol="0">
            <a:spAutoFit/>
          </a:bodyPr>
          <a:lstStyle/>
          <a:p>
            <a:r>
              <a:rPr lang="fr-FR" sz="1400" dirty="0">
                <a:effectLst/>
                <a:latin typeface="Times New Roman" panose="02020603050405020304" pitchFamily="18" charset="0"/>
                <a:ea typeface="Times New Roman" panose="02020603050405020304" pitchFamily="18" charset="0"/>
              </a:rPr>
              <a:t>Le nouveau Code des Sociétés et Associations (CSA) reconnait trois types d’ASBL ou d’AISBL : </a:t>
            </a:r>
            <a:endParaRPr lang="fr-BE"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Les micros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Les petites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Les grandes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Les </a:t>
            </a:r>
            <a:r>
              <a:rPr lang="fr-FR" sz="1400" b="1" dirty="0">
                <a:effectLst/>
                <a:latin typeface="Times New Roman" panose="02020603050405020304" pitchFamily="18" charset="0"/>
                <a:ea typeface="Times New Roman" panose="02020603050405020304" pitchFamily="18" charset="0"/>
              </a:rPr>
              <a:t>grandes ASBL ou AISBL s</a:t>
            </a:r>
            <a:r>
              <a:rPr lang="fr-FR" sz="1400" dirty="0">
                <a:effectLst/>
                <a:latin typeface="Times New Roman" panose="02020603050405020304" pitchFamily="18" charset="0"/>
                <a:ea typeface="Times New Roman" panose="02020603050405020304" pitchFamily="18" charset="0"/>
              </a:rPr>
              <a:t>ont définies comme étant celles qui, à la date du bilan du dernier exercice clôturé, dépassent plus d'un des critères suivants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Nombre de travailleurs en moyenne annuelle de 50 équivalents temps plein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Chiffre d'affaires annuel, hors taxe sur la valeur ajoutée : 9.000.000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Total du bilan : 4.500.000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DED3F844-85C2-88A2-5DFA-9869F8B1A015}"/>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926382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2746909" y="1196752"/>
            <a:ext cx="3672408"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r>
              <a:rPr lang="fr-FR" sz="3600" dirty="0"/>
              <a:t>Qui? Type </a:t>
            </a:r>
            <a:r>
              <a:rPr lang="fr-FR" sz="3600" dirty="0" err="1"/>
              <a:t>d’asbl</a:t>
            </a:r>
            <a:endParaRPr lang="fr-FR" sz="3600" dirty="0">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150827BF-F769-6081-9115-970E741FFE70}"/>
              </a:ext>
            </a:extLst>
          </p:cNvPr>
          <p:cNvSpPr txBox="1"/>
          <p:nvPr/>
        </p:nvSpPr>
        <p:spPr>
          <a:xfrm>
            <a:off x="323528" y="2075551"/>
            <a:ext cx="8229600" cy="2280624"/>
          </a:xfrm>
          <a:prstGeom prst="rect">
            <a:avLst/>
          </a:prstGeom>
          <a:noFill/>
        </p:spPr>
        <p:txBody>
          <a:bodyPr wrap="square" rtlCol="0">
            <a:spAutoFit/>
          </a:bodyPr>
          <a:lstStyle/>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Dans le cas où aucun ou un seul des critères évoqués ci-avant serait dépassé, alors l’ASBL ou l’AISBL est qualifiée </a:t>
            </a:r>
            <a:r>
              <a:rPr lang="fr-FR" sz="1400" b="1" dirty="0">
                <a:effectLst/>
                <a:latin typeface="Times New Roman" panose="02020603050405020304" pitchFamily="18" charset="0"/>
                <a:ea typeface="Times New Roman" panose="02020603050405020304" pitchFamily="18" charset="0"/>
              </a:rPr>
              <a:t>de petite ASBL</a:t>
            </a:r>
            <a:r>
              <a:rPr lang="fr-FR" sz="1400" dirty="0">
                <a:effectLst/>
                <a:latin typeface="Times New Roman" panose="02020603050405020304" pitchFamily="18" charset="0"/>
                <a:ea typeface="Times New Roman" panose="02020603050405020304" pitchFamily="18" charset="0"/>
              </a:rPr>
              <a:t>.</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De plus, cette petite ASBL ou AISBL peut être qualifiée de </a:t>
            </a:r>
            <a:r>
              <a:rPr lang="fr-FR" sz="1400" b="1" dirty="0">
                <a:effectLst/>
                <a:latin typeface="Times New Roman" panose="02020603050405020304" pitchFamily="18" charset="0"/>
                <a:ea typeface="Times New Roman" panose="02020603050405020304" pitchFamily="18" charset="0"/>
              </a:rPr>
              <a:t>micro-ASBL ou AISBL </a:t>
            </a:r>
            <a:r>
              <a:rPr lang="fr-FR" sz="1400" dirty="0">
                <a:effectLst/>
                <a:latin typeface="Times New Roman" panose="02020603050405020304" pitchFamily="18" charset="0"/>
                <a:ea typeface="Times New Roman" panose="02020603050405020304" pitchFamily="18" charset="0"/>
              </a:rPr>
              <a:t>à la condition que, à la date du bilan du dernier exercice clôturé, pas plus d'un des critères suivants ne soit dépassé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Nombre de travailleurs en moyenne annuelle de 10 équivalents temps plein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Chiffre d'affaires annuel, hors taxe sur la valeur ajoutée : 700.000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Total du bilan : 350.000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619A57CF-DBB2-B7A8-CCCE-8421B07B3BBD}"/>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3390974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710819" y="1138957"/>
            <a:ext cx="1722362"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Quoi?</a:t>
            </a:r>
          </a:p>
        </p:txBody>
      </p:sp>
      <p:sp>
        <p:nvSpPr>
          <p:cNvPr id="2" name="ZoneTexte 1">
            <a:extLst>
              <a:ext uri="{FF2B5EF4-FFF2-40B4-BE49-F238E27FC236}">
                <a16:creationId xmlns:a16="http://schemas.microsoft.com/office/drawing/2014/main" id="{7D17CEB4-1AA8-16B6-832C-0F4BE210D215}"/>
              </a:ext>
            </a:extLst>
          </p:cNvPr>
          <p:cNvSpPr txBox="1"/>
          <p:nvPr/>
        </p:nvSpPr>
        <p:spPr>
          <a:xfrm>
            <a:off x="107504" y="1916832"/>
            <a:ext cx="8014345" cy="4133183"/>
          </a:xfrm>
          <a:prstGeom prst="rect">
            <a:avLst/>
          </a:prstGeom>
          <a:noFill/>
        </p:spPr>
        <p:txBody>
          <a:bodyPr wrap="square" rtlCol="0">
            <a:spAutoFit/>
          </a:bodyPr>
          <a:lstStyle/>
          <a:p>
            <a:r>
              <a:rPr lang="fr-BE" sz="1400" b="1" dirty="0">
                <a:effectLst/>
                <a:latin typeface="Times New Roman" panose="02020603050405020304" pitchFamily="18" charset="0"/>
                <a:ea typeface="Times New Roman" panose="02020603050405020304" pitchFamily="18" charset="0"/>
              </a:rPr>
              <a:t>La tenue de la comptabilité (selon le droit comptable)</a:t>
            </a:r>
          </a:p>
          <a:p>
            <a:endParaRPr lang="fr-BE" sz="1400" b="1"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La comptabilité sera tenue de </a:t>
            </a:r>
            <a:r>
              <a:rPr lang="fr-FR" sz="1400" b="1" dirty="0">
                <a:effectLst/>
                <a:latin typeface="Times New Roman" panose="02020603050405020304" pitchFamily="18" charset="0"/>
                <a:ea typeface="Times New Roman" panose="02020603050405020304" pitchFamily="18" charset="0"/>
              </a:rPr>
              <a:t>manière simplifiée</a:t>
            </a:r>
            <a:r>
              <a:rPr lang="fr-FR" sz="1400" dirty="0">
                <a:effectLst/>
                <a:latin typeface="Times New Roman" panose="02020603050405020304" pitchFamily="18" charset="0"/>
                <a:ea typeface="Times New Roman" panose="02020603050405020304" pitchFamily="18" charset="0"/>
              </a:rPr>
              <a:t> ou </a:t>
            </a:r>
            <a:r>
              <a:rPr lang="fr-FR" sz="1400" b="1" dirty="0">
                <a:effectLst/>
                <a:latin typeface="Times New Roman" panose="02020603050405020304" pitchFamily="18" charset="0"/>
                <a:ea typeface="Times New Roman" panose="02020603050405020304" pitchFamily="18" charset="0"/>
              </a:rPr>
              <a:t>en partie double</a:t>
            </a:r>
            <a:r>
              <a:rPr lang="fr-FR" sz="1400" dirty="0">
                <a:effectLst/>
                <a:latin typeface="Times New Roman" panose="02020603050405020304" pitchFamily="18" charset="0"/>
                <a:ea typeface="Times New Roman" panose="02020603050405020304" pitchFamily="18" charset="0"/>
              </a:rPr>
              <a:t>, les formalités légales applicables seront différentes.</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Peuvent opter pour une comptabilité simplifiée, les petites ASBL ou AISBL qui, à la date du bilan du dernier exercice clôturé, ne dépassent pas plus d'un des critères suivants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Nombre de travailleurs en moyenne annuelle de 5 équivalents temps plein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Total des recettes, autres que non récurrentes, hors taxe sur la valeur ajoutée : 334.500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Total des avoirs : 1.337.000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Total des dettes : 1.337.000 euros.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Les ASBL ou AISBL dépassant plus d’un de ces critères devront donc obligatoirement se conformer aux principes d’une comptabilité en partie double.</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 </a:t>
            </a:r>
            <a:endParaRPr lang="fr-BE" sz="1400" dirty="0">
              <a:effectLst/>
              <a:latin typeface="Times New Roman" panose="02020603050405020304" pitchFamily="18" charset="0"/>
              <a:ea typeface="Times New Roman" panose="02020603050405020304" pitchFamily="18" charset="0"/>
            </a:endParaRPr>
          </a:p>
          <a:p>
            <a:r>
              <a:rPr lang="fr-FR" sz="1400" dirty="0">
                <a:effectLst/>
                <a:latin typeface="Times New Roman" panose="02020603050405020304" pitchFamily="18" charset="0"/>
                <a:ea typeface="Times New Roman" panose="02020603050405020304" pitchFamily="18" charset="0"/>
              </a:rPr>
              <a:t>Pour celles qui remplissent les critères en vue d’une comptabilité simplifiée, la tenue d’une telle comptabilité constitue une option qui peut être levée chaque année par l’organe d’administration et ce, quel que soit le mode de comptabilité retenu l’année précédente.</a:t>
            </a:r>
            <a:endParaRPr lang="fr-BE" sz="1400" dirty="0">
              <a:effectLst/>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43404E4A-3876-9A1C-398D-45A02FF7D4D9}"/>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1824100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710819" y="1138957"/>
            <a:ext cx="1722362"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Quoi?</a:t>
            </a:r>
          </a:p>
        </p:txBody>
      </p:sp>
      <p:sp>
        <p:nvSpPr>
          <p:cNvPr id="2" name="ZoneTexte 1">
            <a:extLst>
              <a:ext uri="{FF2B5EF4-FFF2-40B4-BE49-F238E27FC236}">
                <a16:creationId xmlns:a16="http://schemas.microsoft.com/office/drawing/2014/main" id="{7D17CEB4-1AA8-16B6-832C-0F4BE210D215}"/>
              </a:ext>
            </a:extLst>
          </p:cNvPr>
          <p:cNvSpPr txBox="1"/>
          <p:nvPr/>
        </p:nvSpPr>
        <p:spPr>
          <a:xfrm>
            <a:off x="107504" y="1916832"/>
            <a:ext cx="8014345" cy="4484176"/>
          </a:xfrm>
          <a:prstGeom prst="rect">
            <a:avLst/>
          </a:prstGeom>
          <a:noFill/>
        </p:spPr>
        <p:txBody>
          <a:bodyPr wrap="square" rtlCol="0">
            <a:spAutoFit/>
          </a:bodyPr>
          <a:lstStyle/>
          <a:p>
            <a:r>
              <a:rPr lang="fr-BE" sz="1600" b="1" dirty="0">
                <a:effectLst/>
                <a:latin typeface="Times New Roman" panose="02020603050405020304" pitchFamily="18" charset="0"/>
                <a:ea typeface="Times New Roman" panose="02020603050405020304" pitchFamily="18" charset="0"/>
              </a:rPr>
              <a:t>Etablissement des comptes annuels</a:t>
            </a:r>
          </a:p>
          <a:p>
            <a:r>
              <a:rPr lang="fr-FR" sz="1600" dirty="0">
                <a:effectLst/>
                <a:latin typeface="Times New Roman" panose="02020603050405020304" pitchFamily="18" charset="0"/>
                <a:ea typeface="Times New Roman" panose="02020603050405020304" pitchFamily="18" charset="0"/>
              </a:rPr>
              <a:t> </a:t>
            </a:r>
            <a:endParaRPr lang="fr-BE" sz="1600" dirty="0">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En cas de </a:t>
            </a:r>
            <a:r>
              <a:rPr lang="fr-FR" sz="1600" b="1" dirty="0">
                <a:effectLst/>
                <a:latin typeface="Times New Roman" panose="02020603050405020304" pitchFamily="18" charset="0"/>
                <a:ea typeface="Times New Roman" panose="02020603050405020304" pitchFamily="18" charset="0"/>
              </a:rPr>
              <a:t>comptabilité simplifiée</a:t>
            </a:r>
            <a:r>
              <a:rPr lang="fr-FR" sz="1600" dirty="0">
                <a:effectLst/>
                <a:latin typeface="Times New Roman" panose="02020603050405020304" pitchFamily="18" charset="0"/>
                <a:ea typeface="Times New Roman" panose="02020603050405020304" pitchFamily="18" charset="0"/>
              </a:rPr>
              <a:t> l’ASBL ou l’AISBL sera obligée de respecter le schéma repris en annexe 8 de l’Arrêté royal du 29 avril 2019 portant exécution du Code des sociétés et des associations. Ce schéma reprendra obligatoirement un état des recettes et dépenses de l’ASBL ou de l’AISBL ainsi qu’une annexe</a:t>
            </a:r>
            <a:endParaRPr lang="fr-BE" sz="1600" dirty="0">
              <a:effectLst/>
              <a:latin typeface="Times New Roman" panose="02020603050405020304" pitchFamily="18" charset="0"/>
              <a:ea typeface="Times New Roman" panose="02020603050405020304" pitchFamily="18" charset="0"/>
            </a:endParaRPr>
          </a:p>
          <a:p>
            <a:r>
              <a:rPr lang="fr-FR" sz="1600" dirty="0">
                <a:solidFill>
                  <a:srgbClr val="4F81BD"/>
                </a:solidFill>
                <a:effectLst/>
                <a:latin typeface="Times New Roman" panose="02020603050405020304" pitchFamily="18" charset="0"/>
                <a:ea typeface="Times New Roman" panose="02020603050405020304" pitchFamily="18" charset="0"/>
              </a:rPr>
              <a:t> </a:t>
            </a:r>
            <a:endParaRPr lang="fr-BE" sz="1600" dirty="0">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En cas de </a:t>
            </a:r>
            <a:r>
              <a:rPr lang="fr-FR" sz="1600" b="1" dirty="0">
                <a:effectLst/>
                <a:latin typeface="Times New Roman" panose="02020603050405020304" pitchFamily="18" charset="0"/>
                <a:ea typeface="Times New Roman" panose="02020603050405020304" pitchFamily="18" charset="0"/>
              </a:rPr>
              <a:t>comptabilité en partie double</a:t>
            </a:r>
            <a:r>
              <a:rPr lang="fr-FR" sz="1600" dirty="0">
                <a:effectLst/>
                <a:latin typeface="Times New Roman" panose="02020603050405020304" pitchFamily="18" charset="0"/>
                <a:ea typeface="Times New Roman" panose="02020603050405020304" pitchFamily="18" charset="0"/>
              </a:rPr>
              <a:t>, Les ASBL et AISBL qui tiennent une comptabilité en partie double utiliseront (schéma compet ou abrégé ou micro) :</a:t>
            </a:r>
            <a:endParaRPr lang="fr-BE" sz="1600" dirty="0">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 </a:t>
            </a:r>
            <a:endParaRPr lang="fr-BE" sz="16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fr-BE" sz="1600" dirty="0">
                <a:effectLst/>
                <a:latin typeface="Times New Roman" panose="02020603050405020304" pitchFamily="18" charset="0"/>
                <a:ea typeface="Calibri" panose="020F0502020204030204" pitchFamily="34" charset="0"/>
                <a:cs typeface="Times New Roman" panose="02020603050405020304" pitchFamily="18" charset="0"/>
              </a:rPr>
              <a:t>Le schéma du bilan et du compte de résultats repris en annexe 6 de l’Arrêté royal du 29 avril 2019 portant exécution du Code des sociétés et des associations pour ce qui concerne les grandes ASBL et AISBL</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BE" sz="1600" dirty="0">
                <a:effectLst/>
                <a:latin typeface="Times New Roman" panose="02020603050405020304" pitchFamily="18" charset="0"/>
                <a:ea typeface="Calibri" panose="020F0502020204030204" pitchFamily="34" charset="0"/>
                <a:cs typeface="Times New Roman" panose="02020603050405020304" pitchFamily="18" charset="0"/>
              </a:rPr>
              <a:t>Le schéma du bilan et du compte de résultats repris en annexe 7 de l’Arrêté royal du 29 avril 2019 portant exécution du Code des sociétés et des associations pour ce qui concerne les petites et les micro-ASBL et AISBL.</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sz="1600" dirty="0">
              <a:effectLst/>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C84582F2-051C-0AAD-23D0-C08142CBABC1}"/>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1968180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710819" y="1138957"/>
            <a:ext cx="1722362"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Quoi?</a:t>
            </a:r>
          </a:p>
        </p:txBody>
      </p:sp>
      <p:sp>
        <p:nvSpPr>
          <p:cNvPr id="2" name="ZoneTexte 1">
            <a:extLst>
              <a:ext uri="{FF2B5EF4-FFF2-40B4-BE49-F238E27FC236}">
                <a16:creationId xmlns:a16="http://schemas.microsoft.com/office/drawing/2014/main" id="{7D17CEB4-1AA8-16B6-832C-0F4BE210D215}"/>
              </a:ext>
            </a:extLst>
          </p:cNvPr>
          <p:cNvSpPr txBox="1"/>
          <p:nvPr/>
        </p:nvSpPr>
        <p:spPr>
          <a:xfrm>
            <a:off x="107504" y="1916832"/>
            <a:ext cx="8014345" cy="3539430"/>
          </a:xfrm>
          <a:prstGeom prst="rect">
            <a:avLst/>
          </a:prstGeom>
          <a:noFill/>
        </p:spPr>
        <p:txBody>
          <a:bodyPr wrap="square" rtlCol="0">
            <a:spAutoFit/>
          </a:bodyPr>
          <a:lstStyle/>
          <a:p>
            <a:r>
              <a:rPr lang="fr-FR" sz="1600" b="1" dirty="0">
                <a:effectLst/>
                <a:latin typeface="Times New Roman" panose="02020603050405020304" pitchFamily="18" charset="0"/>
                <a:ea typeface="Times New Roman" panose="02020603050405020304" pitchFamily="18" charset="0"/>
              </a:rPr>
              <a:t>Le budget</a:t>
            </a:r>
          </a:p>
          <a:p>
            <a:pPr marL="342900" indent="-342900">
              <a:buAutoNum type="arabicPeriod"/>
            </a:pPr>
            <a:endParaRPr lang="fr-FR" sz="1600" b="1" dirty="0">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Toutes les ASBL ont l’obligation d’établir chaque année un budget pour l'exercice suivant et le faire approuver par l'Assemblée Générale, au plus tard 6 mois après la clôture de l’exercice comptable. </a:t>
            </a:r>
          </a:p>
          <a:p>
            <a:endParaRPr lang="fr-FR" sz="1600" dirty="0">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Vous êtes libre de choisir vous-même la forme de votre budget, car celle-ci n'est pas déterminée par des dispositions légales. Il est néanmoins conseillé de réaliser le budget sur base du même schéma que vos comptes annuels.</a:t>
            </a:r>
          </a:p>
          <a:p>
            <a:endParaRPr lang="fr-FR" sz="1600" dirty="0">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Bon à savoir : le budget reste interne. Contrairement à vos comptes annuels, vous ne devez pas le déposer auprès d'un tiers.</a:t>
            </a:r>
          </a:p>
          <a:p>
            <a:endParaRPr lang="fr-FR" sz="1600" dirty="0">
              <a:latin typeface="Times New Roman" panose="02020603050405020304" pitchFamily="18" charset="0"/>
              <a:ea typeface="Times New Roman" panose="02020603050405020304" pitchFamily="18" charset="0"/>
            </a:endParaRPr>
          </a:p>
          <a:p>
            <a:r>
              <a:rPr lang="fr-FR" sz="900" dirty="0">
                <a:effectLst/>
                <a:latin typeface="Times New Roman" panose="02020603050405020304" pitchFamily="18" charset="0"/>
                <a:ea typeface="Times New Roman" panose="02020603050405020304" pitchFamily="18" charset="0"/>
              </a:rPr>
              <a:t>Source: 1819</a:t>
            </a:r>
            <a:endParaRPr lang="fr-BE" sz="900" dirty="0">
              <a:effectLst/>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0715B3AB-35A2-0822-2D64-C951EECB75D3}"/>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1641510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648466" y="1124744"/>
            <a:ext cx="1869293"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Quand?</a:t>
            </a:r>
          </a:p>
        </p:txBody>
      </p:sp>
      <p:sp>
        <p:nvSpPr>
          <p:cNvPr id="2" name="Titre 1">
            <a:extLst>
              <a:ext uri="{FF2B5EF4-FFF2-40B4-BE49-F238E27FC236}">
                <a16:creationId xmlns:a16="http://schemas.microsoft.com/office/drawing/2014/main" id="{7806484A-2B22-8915-906A-355EA1F0E5A6}"/>
              </a:ext>
            </a:extLst>
          </p:cNvPr>
          <p:cNvSpPr txBox="1">
            <a:spLocks/>
          </p:cNvSpPr>
          <p:nvPr/>
        </p:nvSpPr>
        <p:spPr>
          <a:xfrm>
            <a:off x="683568" y="3573016"/>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1400" cap="none" dirty="0">
                <a:latin typeface="Times New Roman" panose="02020603050405020304" pitchFamily="18" charset="0"/>
                <a:ea typeface="Times New Roman" panose="02020603050405020304" pitchFamily="18" charset="0"/>
                <a:cs typeface="Times New Roman" panose="02020603050405020304" pitchFamily="18" charset="0"/>
              </a:rPr>
              <a:t>Assemblée générale (AG)</a:t>
            </a:r>
          </a:p>
          <a:p>
            <a:pPr algn="l">
              <a:buFont typeface="Arial" pitchFamily="34" charset="0"/>
              <a:buNone/>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Chaque année, les </a:t>
            </a:r>
            <a:r>
              <a:rPr lang="fr-FR" sz="1400" b="0" cap="none" dirty="0" err="1">
                <a:latin typeface="Times New Roman" panose="02020603050405020304" pitchFamily="18" charset="0"/>
                <a:ea typeface="Times New Roman" panose="02020603050405020304" pitchFamily="18" charset="0"/>
                <a:cs typeface="Times New Roman" panose="02020603050405020304" pitchFamily="18" charset="0"/>
              </a:rPr>
              <a:t>asbl</a:t>
            </a: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 doit tenir son AG dans les 6 mois qui suivent la fin de l’exercice comptable </a:t>
            </a:r>
          </a:p>
          <a:p>
            <a:pPr algn="l">
              <a:buFont typeface="Arial" pitchFamily="34" charset="0"/>
              <a:buNone/>
            </a:pPr>
            <a:endParaRPr lang="fr-FR" sz="1400" b="0" cap="none"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fr-FR" sz="1400" cap="none" dirty="0">
                <a:latin typeface="Times New Roman" panose="02020603050405020304" pitchFamily="18" charset="0"/>
                <a:ea typeface="Times New Roman" panose="02020603050405020304" pitchFamily="18" charset="0"/>
                <a:cs typeface="Times New Roman" panose="02020603050405020304" pitchFamily="18" charset="0"/>
              </a:rPr>
              <a:t>Dépôt des comptes annuels</a:t>
            </a:r>
          </a:p>
          <a:p>
            <a:pPr algn="l">
              <a:buFont typeface="Arial" pitchFamily="34" charset="0"/>
              <a:buNone/>
            </a:pPr>
            <a:endParaRPr lang="fr-FR" sz="1400" cap="none" dirty="0">
              <a:latin typeface="Times New Roman" panose="02020603050405020304" pitchFamily="18" charset="0"/>
              <a:ea typeface="Times New Roman" panose="02020603050405020304" pitchFamily="18" charset="0"/>
              <a:cs typeface="Times New Roman" panose="02020603050405020304" pitchFamily="18" charset="0"/>
            </a:endParaRPr>
          </a:p>
          <a:p>
            <a:pPr algn="l">
              <a:buFont typeface="Arial" pitchFamily="34" charset="0"/>
              <a:buNone/>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Le dépôt doit se faire dans un délai de trente jours qui suivent l’AG</a:t>
            </a:r>
          </a:p>
          <a:p>
            <a:pPr algn="l"/>
            <a:endParaRPr lang="fr-FR" sz="1400" cap="none"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fr-FR" sz="1400" cap="none" dirty="0">
                <a:latin typeface="Times New Roman" panose="02020603050405020304" pitchFamily="18" charset="0"/>
                <a:ea typeface="Times New Roman" panose="02020603050405020304" pitchFamily="18" charset="0"/>
                <a:cs typeface="Times New Roman" panose="02020603050405020304" pitchFamily="18" charset="0"/>
              </a:rPr>
              <a:t>Déclaration fiscale (IPM – Impôt des personnes morales)</a:t>
            </a:r>
          </a:p>
          <a:p>
            <a:pPr algn="l"/>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La déclaration fiscale doit être rempli électroniquement sur BIZTAX en septembre ou octobre chaque année (délai pour cette année est 09/10/2023</a:t>
            </a:r>
          </a:p>
          <a:p>
            <a:pPr algn="l"/>
            <a:endParaRPr lang="fr-FR" sz="1400" b="0" cap="none" dirty="0">
              <a:latin typeface="Times New Roman" panose="02020603050405020304" pitchFamily="18" charset="0"/>
              <a:ea typeface="Times New Roman" panose="02020603050405020304" pitchFamily="18" charset="0"/>
              <a:cs typeface="Times New Roman" panose="02020603050405020304" pitchFamily="18" charset="0"/>
            </a:endParaRPr>
          </a:p>
          <a:p>
            <a:pPr algn="l">
              <a:buFont typeface="Arial" pitchFamily="34" charset="0"/>
              <a:buNone/>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Exemple 2023: </a:t>
            </a:r>
          </a:p>
          <a:p>
            <a:pPr marL="342900" indent="-342900" algn="l">
              <a:buFontTx/>
              <a:buChar char="-"/>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si fin de l’exercice comptable est 31/12/2022</a:t>
            </a:r>
          </a:p>
          <a:p>
            <a:pPr marL="342900" indent="-342900" algn="l">
              <a:buFontTx/>
              <a:buChar char="-"/>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L’AG doit se tenir pour le 30/06/2023</a:t>
            </a:r>
          </a:p>
          <a:p>
            <a:pPr marL="342900" indent="-342900" algn="l">
              <a:buFontTx/>
              <a:buChar char="-"/>
            </a:pPr>
            <a:r>
              <a:rPr lang="fr-FR" sz="1400" b="0" cap="none" dirty="0">
                <a:latin typeface="Times New Roman" panose="02020603050405020304" pitchFamily="18" charset="0"/>
                <a:ea typeface="Times New Roman" panose="02020603050405020304" pitchFamily="18" charset="0"/>
                <a:cs typeface="Times New Roman" panose="02020603050405020304" pitchFamily="18" charset="0"/>
              </a:rPr>
              <a:t>La déclaration fiscale pour 09/10/2023</a:t>
            </a:r>
          </a:p>
          <a:p>
            <a:pPr algn="l"/>
            <a:r>
              <a:rPr lang="fr-FR" sz="1600" b="0" dirty="0">
                <a:latin typeface="Times New Roman" panose="02020603050405020304" pitchFamily="18" charset="0"/>
                <a:ea typeface="Times New Roman" panose="02020603050405020304" pitchFamily="18" charset="0"/>
              </a:rPr>
              <a:t> </a:t>
            </a:r>
          </a:p>
          <a:p>
            <a:pPr algn="l">
              <a:buFont typeface="Arial" pitchFamily="34" charset="0"/>
              <a:buNone/>
            </a:pPr>
            <a:endParaRPr lang="fr-FR" sz="1600" b="0" dirty="0">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AD871A81-0578-6001-EFF7-A2291AEF1F4E}"/>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2549673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496846" y="3212976"/>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1800" cap="none" dirty="0">
                <a:latin typeface="Times New Roman" panose="02020603050405020304" pitchFamily="18" charset="0"/>
                <a:ea typeface="Times New Roman" panose="02020603050405020304" pitchFamily="18" charset="0"/>
              </a:rPr>
              <a:t>Publication des comptes annuels</a:t>
            </a:r>
          </a:p>
          <a:p>
            <a:pPr algn="l">
              <a:buFont typeface="Arial" pitchFamily="34" charset="0"/>
              <a:buNone/>
            </a:pPr>
            <a:r>
              <a:rPr lang="fr-FR" sz="1800" b="0" cap="none" dirty="0">
                <a:latin typeface="Times New Roman" panose="02020603050405020304" pitchFamily="18" charset="0"/>
                <a:ea typeface="Times New Roman" panose="02020603050405020304" pitchFamily="18" charset="0"/>
              </a:rPr>
              <a:t>Chaque année, les </a:t>
            </a:r>
            <a:r>
              <a:rPr lang="fr-FR" sz="1800" b="0" cap="none" dirty="0" err="1">
                <a:latin typeface="Times New Roman" panose="02020603050405020304" pitchFamily="18" charset="0"/>
                <a:ea typeface="Times New Roman" panose="02020603050405020304" pitchFamily="18" charset="0"/>
              </a:rPr>
              <a:t>asbl</a:t>
            </a:r>
            <a:r>
              <a:rPr lang="fr-FR" sz="1800" b="0" cap="none" dirty="0">
                <a:latin typeface="Times New Roman" panose="02020603050405020304" pitchFamily="18" charset="0"/>
                <a:ea typeface="Times New Roman" panose="02020603050405020304" pitchFamily="18" charset="0"/>
              </a:rPr>
              <a:t> qui ne dépassent pas plus d’un des critères précités doivent déposer leurs comptes </a:t>
            </a:r>
            <a:r>
              <a:rPr lang="fr-FR" sz="1800" cap="none" dirty="0">
                <a:latin typeface="Times New Roman" panose="02020603050405020304" pitchFamily="18" charset="0"/>
                <a:ea typeface="Times New Roman" panose="02020603050405020304" pitchFamily="18" charset="0"/>
              </a:rPr>
              <a:t>au greffe du tribunal de l’entreprise</a:t>
            </a:r>
            <a:r>
              <a:rPr lang="fr-FR" sz="1800" b="0" cap="none" dirty="0">
                <a:latin typeface="Times New Roman" panose="02020603050405020304" pitchFamily="18" charset="0"/>
                <a:ea typeface="Times New Roman" panose="02020603050405020304" pitchFamily="18" charset="0"/>
              </a:rPr>
              <a:t>. </a:t>
            </a:r>
          </a:p>
          <a:p>
            <a:pPr algn="l">
              <a:buFont typeface="Arial" pitchFamily="34" charset="0"/>
              <a:buNone/>
            </a:pPr>
            <a:endParaRPr lang="fr-FR" sz="180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1800" b="0" cap="none" dirty="0">
                <a:latin typeface="Times New Roman" panose="02020603050405020304" pitchFamily="18" charset="0"/>
                <a:ea typeface="Times New Roman" panose="02020603050405020304" pitchFamily="18" charset="0"/>
              </a:rPr>
              <a:t>Les </a:t>
            </a:r>
            <a:r>
              <a:rPr lang="fr-FR" sz="1800" b="0" cap="none" dirty="0" err="1">
                <a:latin typeface="Times New Roman" panose="02020603050405020304" pitchFamily="18" charset="0"/>
                <a:ea typeface="Times New Roman" panose="02020603050405020304" pitchFamily="18" charset="0"/>
              </a:rPr>
              <a:t>asbl</a:t>
            </a:r>
            <a:r>
              <a:rPr lang="fr-FR" sz="1800" b="0" cap="none" dirty="0">
                <a:latin typeface="Times New Roman" panose="02020603050405020304" pitchFamily="18" charset="0"/>
                <a:ea typeface="Times New Roman" panose="02020603050405020304" pitchFamily="18" charset="0"/>
              </a:rPr>
              <a:t> qui réunissent deux des critères précités doivent déposer leurs comptes approuvés </a:t>
            </a:r>
            <a:r>
              <a:rPr lang="fr-FR" sz="1800" cap="none" dirty="0">
                <a:latin typeface="Times New Roman" panose="02020603050405020304" pitchFamily="18" charset="0"/>
                <a:ea typeface="Times New Roman" panose="02020603050405020304" pitchFamily="18" charset="0"/>
              </a:rPr>
              <a:t>à la Banque nationale de Belgique </a:t>
            </a:r>
            <a:r>
              <a:rPr lang="fr-FR" sz="1800" b="0" cap="none" dirty="0">
                <a:latin typeface="Times New Roman" panose="02020603050405020304" pitchFamily="18" charset="0"/>
                <a:ea typeface="Times New Roman" panose="02020603050405020304" pitchFamily="18" charset="0"/>
              </a:rPr>
              <a:t>dans un délai de trente jours.</a:t>
            </a:r>
          </a:p>
          <a:p>
            <a:pPr algn="l">
              <a:buFont typeface="Arial" pitchFamily="34" charset="0"/>
              <a:buNone/>
            </a:pPr>
            <a:endParaRPr lang="fr-FR" sz="18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1800" b="0" cap="none" dirty="0">
                <a:latin typeface="Times New Roman" panose="02020603050405020304" pitchFamily="18" charset="0"/>
                <a:ea typeface="Times New Roman" panose="02020603050405020304" pitchFamily="18" charset="0"/>
              </a:rPr>
              <a:t>Si une </a:t>
            </a:r>
            <a:r>
              <a:rPr lang="fr-FR" sz="1800" b="0" cap="none" dirty="0" err="1">
                <a:latin typeface="Times New Roman" panose="02020603050405020304" pitchFamily="18" charset="0"/>
                <a:ea typeface="Times New Roman" panose="02020603050405020304" pitchFamily="18" charset="0"/>
              </a:rPr>
              <a:t>asbl</a:t>
            </a:r>
            <a:r>
              <a:rPr lang="fr-FR" sz="1800" b="0" cap="none" dirty="0">
                <a:latin typeface="Times New Roman" panose="02020603050405020304" pitchFamily="18" charset="0"/>
                <a:ea typeface="Times New Roman" panose="02020603050405020304" pitchFamily="18" charset="0"/>
              </a:rPr>
              <a:t> reste en défaut de le faire (3 année consécutives), </a:t>
            </a:r>
            <a:r>
              <a:rPr lang="fr-FR" sz="1800" cap="none" dirty="0">
                <a:latin typeface="Times New Roman" panose="02020603050405020304" pitchFamily="18" charset="0"/>
                <a:ea typeface="Times New Roman" panose="02020603050405020304" pitchFamily="18" charset="0"/>
              </a:rPr>
              <a:t>elle peut être dissoute</a:t>
            </a:r>
            <a:r>
              <a:rPr lang="fr-FR" sz="1800" b="0" cap="none" dirty="0">
                <a:latin typeface="Times New Roman" panose="02020603050405020304" pitchFamily="18" charset="0"/>
                <a:ea typeface="Times New Roman" panose="02020603050405020304" pitchFamily="18" charset="0"/>
              </a:rPr>
              <a:t>.</a:t>
            </a: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4033397" y="1327150"/>
            <a:ext cx="1077206"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Où?</a:t>
            </a:r>
          </a:p>
        </p:txBody>
      </p:sp>
      <p:sp>
        <p:nvSpPr>
          <p:cNvPr id="3" name="Title 1">
            <a:extLst>
              <a:ext uri="{FF2B5EF4-FFF2-40B4-BE49-F238E27FC236}">
                <a16:creationId xmlns:a16="http://schemas.microsoft.com/office/drawing/2014/main" id="{EC71371C-0F82-CCE1-D3C8-81877DA6A76E}"/>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r>
              <a:rPr lang="fr-FR"/>
              <a:t>Sujet 3 – Gestion comptable et prévisionnelle</a:t>
            </a:r>
            <a:endParaRPr lang="fr-FR" dirty="0"/>
          </a:p>
        </p:txBody>
      </p:sp>
    </p:spTree>
    <p:extLst>
      <p:ext uri="{BB962C8B-B14F-4D97-AF65-F5344CB8AC3E}">
        <p14:creationId xmlns:p14="http://schemas.microsoft.com/office/powerpoint/2010/main" val="97403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57200" y="2857500"/>
            <a:ext cx="8229600" cy="1143000"/>
          </a:xfrm>
        </p:spPr>
        <p:txBody>
          <a:bodyPr>
            <a:normAutofit fontScale="90000"/>
          </a:bodyPr>
          <a:lstStyle/>
          <a:p>
            <a:r>
              <a:rPr lang="fr-BE" sz="4400" b="1" dirty="0"/>
              <a:t>Entreprendre </a:t>
            </a:r>
            <a:br>
              <a:rPr lang="fr-BE" sz="4500" dirty="0"/>
            </a:br>
            <a:endParaRPr lang="fr-BE" dirty="0"/>
          </a:p>
        </p:txBody>
      </p:sp>
      <p:sp>
        <p:nvSpPr>
          <p:cNvPr id="2" name="Espace réservé de la date 1">
            <a:extLst>
              <a:ext uri="{FF2B5EF4-FFF2-40B4-BE49-F238E27FC236}">
                <a16:creationId xmlns:a16="http://schemas.microsoft.com/office/drawing/2014/main" id="{5AA8E168-8FE9-2237-2520-2C460E941CC9}"/>
              </a:ext>
            </a:extLst>
          </p:cNvPr>
          <p:cNvSpPr>
            <a:spLocks noGrp="1"/>
          </p:cNvSpPr>
          <p:nvPr>
            <p:ph type="dt" sz="half" idx="10"/>
          </p:nvPr>
        </p:nvSpPr>
        <p:spPr/>
        <p:txBody>
          <a:bodyPr/>
          <a:lstStyle/>
          <a:p>
            <a:fld id="{9D5A9883-E697-4776-ACA1-9E912218F3FD}"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1439985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395536" y="2780928"/>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endParaRPr lang="fr-BE" sz="3600" dirty="0"/>
          </a:p>
          <a:p>
            <a:r>
              <a:rPr lang="fr-FR" sz="3600" dirty="0">
                <a:effectLst/>
                <a:latin typeface="Times New Roman" panose="02020603050405020304" pitchFamily="18" charset="0"/>
                <a:ea typeface="Times New Roman" panose="02020603050405020304" pitchFamily="18" charset="0"/>
              </a:rPr>
              <a:t>Obligation</a:t>
            </a:r>
            <a:r>
              <a:rPr lang="fr-FR" sz="3600" dirty="0">
                <a:latin typeface="Times New Roman" panose="02020603050405020304" pitchFamily="18" charset="0"/>
                <a:ea typeface="Times New Roman" panose="02020603050405020304" pitchFamily="18" charset="0"/>
              </a:rPr>
              <a:t>s comptables et tenue de la comptabilité</a:t>
            </a:r>
          </a:p>
          <a:p>
            <a:endParaRPr lang="fr-BE" sz="3600" dirty="0">
              <a:solidFill>
                <a:schemeClr val="tx2"/>
              </a:solidFill>
              <a:latin typeface="Arial Rounded MT Bold" pitchFamily="34" charset="0"/>
            </a:endParaRPr>
          </a:p>
        </p:txBody>
      </p:sp>
    </p:spTree>
    <p:extLst>
      <p:ext uri="{BB962C8B-B14F-4D97-AF65-F5344CB8AC3E}">
        <p14:creationId xmlns:p14="http://schemas.microsoft.com/office/powerpoint/2010/main" val="3579700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79500" y="620713"/>
            <a:ext cx="6985000" cy="1152525"/>
          </a:xfrm>
        </p:spPr>
        <p:txBody>
          <a:bodyPr>
            <a:noAutofit/>
          </a:bodyPr>
          <a:lstStyle/>
          <a:p>
            <a:r>
              <a:rPr lang="fr-FR" sz="3200" dirty="0"/>
              <a:t>Gestion comptable : en pratique</a:t>
            </a:r>
          </a:p>
        </p:txBody>
      </p:sp>
      <p:sp>
        <p:nvSpPr>
          <p:cNvPr id="7" name="Espace réservé du contenu 2"/>
          <p:cNvSpPr>
            <a:spLocks noGrp="1"/>
          </p:cNvSpPr>
          <p:nvPr>
            <p:ph idx="1"/>
          </p:nvPr>
        </p:nvSpPr>
        <p:spPr>
          <a:xfrm>
            <a:off x="2745079" y="2039025"/>
            <a:ext cx="5832475" cy="3527425"/>
          </a:xfrm>
        </p:spPr>
        <p:txBody>
          <a:bodyPr>
            <a:normAutofit/>
          </a:bodyPr>
          <a:lstStyle/>
          <a:p>
            <a:r>
              <a:rPr lang="fr-FR" sz="3200" dirty="0"/>
              <a:t>Les pièces comptables</a:t>
            </a:r>
          </a:p>
          <a:p>
            <a:r>
              <a:rPr lang="fr-FR" sz="3200" dirty="0"/>
              <a:t>Comptabilité simplifiée</a:t>
            </a:r>
          </a:p>
          <a:p>
            <a:r>
              <a:rPr lang="fr-FR" sz="3200" dirty="0"/>
              <a:t>Comptabilité en partie double</a:t>
            </a:r>
          </a:p>
          <a:p>
            <a:r>
              <a:rPr lang="fr-FR" dirty="0"/>
              <a:t>Explications du PCMN et des postes comptables</a:t>
            </a:r>
          </a:p>
          <a:p>
            <a:r>
              <a:rPr lang="fr-FR" sz="3200" dirty="0"/>
              <a:t>Cas pratique</a:t>
            </a:r>
          </a:p>
        </p:txBody>
      </p:sp>
      <p:pic>
        <p:nvPicPr>
          <p:cNvPr id="2" name="Image 1" descr="https://encrypted-tbn0.gstatic.com/images?q=tbn:ANd9GcTUc2gxW-CxT1zq2Kf7XepigzC6xXKfg_g1a7CRQvGQfRS-cfxc">
            <a:extLst>
              <a:ext uri="{FF2B5EF4-FFF2-40B4-BE49-F238E27FC236}">
                <a16:creationId xmlns:a16="http://schemas.microsoft.com/office/drawing/2014/main" id="{A3843286-D4C1-11A9-AAE2-0216B2BFB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7599"/>
            <a:ext cx="22447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07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838697" y="3810064"/>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r>
              <a:rPr lang="fr-FR" sz="1800" b="0" cap="none" dirty="0">
                <a:latin typeface="Times New Roman" panose="02020603050405020304" pitchFamily="18" charset="0"/>
                <a:ea typeface="Times New Roman" panose="02020603050405020304" pitchFamily="18" charset="0"/>
              </a:rPr>
              <a:t>Preuve de la Recettes ou Dépenses – identification </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Factures (clients ou fournisseurs)</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Livre de recette</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Registre des dons</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Factures fournisseurs</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Tickets</a:t>
            </a:r>
          </a:p>
          <a:p>
            <a:pPr marL="342900" indent="-342900" algn="l">
              <a:buFontTx/>
              <a:buChar char="-"/>
            </a:pPr>
            <a:endParaRPr lang="fr-FR" sz="1800" b="0" cap="none" dirty="0">
              <a:latin typeface="Times New Roman" panose="02020603050405020304" pitchFamily="18" charset="0"/>
              <a:ea typeface="Times New Roman" panose="02020603050405020304" pitchFamily="18" charset="0"/>
            </a:endParaRPr>
          </a:p>
          <a:p>
            <a:pPr algn="l"/>
            <a:r>
              <a:rPr lang="fr-FR" sz="1800" b="0" cap="none" dirty="0">
                <a:latin typeface="Times New Roman" panose="02020603050405020304" pitchFamily="18" charset="0"/>
                <a:ea typeface="Times New Roman" panose="02020603050405020304" pitchFamily="18" charset="0"/>
              </a:rPr>
              <a:t>Preuves de paiement – le mouvement financier</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Extraits bancaires</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Carte de crédit (VISA/MASTERCARD)</a:t>
            </a:r>
          </a:p>
          <a:p>
            <a:pPr marL="342900" indent="-342900" algn="l">
              <a:buFontTx/>
              <a:buChar char="-"/>
            </a:pPr>
            <a:endParaRPr lang="fr-FR" sz="1800" b="0" cap="none" dirty="0">
              <a:latin typeface="Times New Roman" panose="02020603050405020304" pitchFamily="18" charset="0"/>
              <a:ea typeface="Times New Roman" panose="02020603050405020304" pitchFamily="18" charset="0"/>
            </a:endParaRPr>
          </a:p>
          <a:p>
            <a:pPr algn="l"/>
            <a:r>
              <a:rPr lang="fr-FR" sz="1800" b="0" cap="none" dirty="0">
                <a:latin typeface="Times New Roman" panose="02020603050405020304" pitchFamily="18" charset="0"/>
                <a:ea typeface="Times New Roman" panose="02020603050405020304" pitchFamily="18" charset="0"/>
              </a:rPr>
              <a:t>Document et information sur le personnel</a:t>
            </a:r>
          </a:p>
          <a:p>
            <a:pPr marL="342900" indent="-342900" algn="l">
              <a:buFontTx/>
              <a:buChar char="-"/>
            </a:pPr>
            <a:r>
              <a:rPr lang="fr-FR" sz="1800" b="0" cap="none" dirty="0">
                <a:latin typeface="Times New Roman" panose="02020603050405020304" pitchFamily="18" charset="0"/>
                <a:ea typeface="Times New Roman" panose="02020603050405020304" pitchFamily="18" charset="0"/>
              </a:rPr>
              <a:t>Documents de salaires + bilan social</a:t>
            </a:r>
          </a:p>
          <a:p>
            <a:pPr marL="342900" indent="-342900" algn="l">
              <a:buFontTx/>
              <a:buChar char="-"/>
            </a:pPr>
            <a:endParaRPr lang="fr-FR" sz="18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1209082" y="1492187"/>
            <a:ext cx="748883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Les Pièces comptables</a:t>
            </a:r>
          </a:p>
        </p:txBody>
      </p:sp>
    </p:spTree>
    <p:extLst>
      <p:ext uri="{BB962C8B-B14F-4D97-AF65-F5344CB8AC3E}">
        <p14:creationId xmlns:p14="http://schemas.microsoft.com/office/powerpoint/2010/main" val="42668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457200" y="3040062"/>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000" cap="none" dirty="0">
                <a:latin typeface="Times New Roman" panose="02020603050405020304" pitchFamily="18" charset="0"/>
                <a:ea typeface="Times New Roman" panose="02020603050405020304" pitchFamily="18" charset="0"/>
              </a:rPr>
              <a:t>Le modèle fourni par l’administration</a:t>
            </a: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L’administration a fourni un modèle de base permettant aux ASBL d’encoder leur opérations à la sortie et à l’entrée ainsi que l’état du patrimoine et des Recettes/dépenses</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899592" y="1492187"/>
            <a:ext cx="779832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Tenir une comptabilité simplifiée</a:t>
            </a:r>
          </a:p>
        </p:txBody>
      </p:sp>
    </p:spTree>
    <p:extLst>
      <p:ext uri="{BB962C8B-B14F-4D97-AF65-F5344CB8AC3E}">
        <p14:creationId xmlns:p14="http://schemas.microsoft.com/office/powerpoint/2010/main" val="61982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098453" y="994941"/>
            <a:ext cx="520985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a:t>
            </a:r>
          </a:p>
        </p:txBody>
      </p:sp>
      <p:pic>
        <p:nvPicPr>
          <p:cNvPr id="3" name="Image 2">
            <a:extLst>
              <a:ext uri="{FF2B5EF4-FFF2-40B4-BE49-F238E27FC236}">
                <a16:creationId xmlns:a16="http://schemas.microsoft.com/office/drawing/2014/main" id="{62174B82-896A-55AA-3789-D68BCB087D51}"/>
              </a:ext>
            </a:extLst>
          </p:cNvPr>
          <p:cNvPicPr>
            <a:picLocks noChangeAspect="1"/>
          </p:cNvPicPr>
          <p:nvPr/>
        </p:nvPicPr>
        <p:blipFill>
          <a:blip r:embed="rId2"/>
          <a:stretch>
            <a:fillRect/>
          </a:stretch>
        </p:blipFill>
        <p:spPr>
          <a:xfrm>
            <a:off x="468313" y="1628800"/>
            <a:ext cx="8229600" cy="4309796"/>
          </a:xfrm>
          <a:prstGeom prst="rect">
            <a:avLst/>
          </a:prstGeom>
        </p:spPr>
      </p:pic>
    </p:spTree>
    <p:extLst>
      <p:ext uri="{BB962C8B-B14F-4D97-AF65-F5344CB8AC3E}">
        <p14:creationId xmlns:p14="http://schemas.microsoft.com/office/powerpoint/2010/main" val="28118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098453" y="994941"/>
            <a:ext cx="520985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 </a:t>
            </a:r>
          </a:p>
        </p:txBody>
      </p:sp>
      <p:pic>
        <p:nvPicPr>
          <p:cNvPr id="4" name="Image 3">
            <a:extLst>
              <a:ext uri="{FF2B5EF4-FFF2-40B4-BE49-F238E27FC236}">
                <a16:creationId xmlns:a16="http://schemas.microsoft.com/office/drawing/2014/main" id="{91C1AB15-6EF7-F3BA-2883-4C48E8089ECD}"/>
              </a:ext>
            </a:extLst>
          </p:cNvPr>
          <p:cNvPicPr>
            <a:picLocks noChangeAspect="1"/>
          </p:cNvPicPr>
          <p:nvPr/>
        </p:nvPicPr>
        <p:blipFill>
          <a:blip r:embed="rId2"/>
          <a:stretch>
            <a:fillRect/>
          </a:stretch>
        </p:blipFill>
        <p:spPr>
          <a:xfrm>
            <a:off x="468313" y="1628800"/>
            <a:ext cx="8097897" cy="4465264"/>
          </a:xfrm>
          <a:prstGeom prst="rect">
            <a:avLst/>
          </a:prstGeom>
        </p:spPr>
      </p:pic>
    </p:spTree>
    <p:extLst>
      <p:ext uri="{BB962C8B-B14F-4D97-AF65-F5344CB8AC3E}">
        <p14:creationId xmlns:p14="http://schemas.microsoft.com/office/powerpoint/2010/main" val="29177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098453" y="994941"/>
            <a:ext cx="520985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a:t>
            </a:r>
          </a:p>
        </p:txBody>
      </p:sp>
      <p:pic>
        <p:nvPicPr>
          <p:cNvPr id="3" name="Image 2">
            <a:extLst>
              <a:ext uri="{FF2B5EF4-FFF2-40B4-BE49-F238E27FC236}">
                <a16:creationId xmlns:a16="http://schemas.microsoft.com/office/drawing/2014/main" id="{7F80EBA4-13F5-0945-BEAA-3AC9918988F3}"/>
              </a:ext>
            </a:extLst>
          </p:cNvPr>
          <p:cNvPicPr>
            <a:picLocks noChangeAspect="1"/>
          </p:cNvPicPr>
          <p:nvPr/>
        </p:nvPicPr>
        <p:blipFill>
          <a:blip r:embed="rId2"/>
          <a:stretch>
            <a:fillRect/>
          </a:stretch>
        </p:blipFill>
        <p:spPr>
          <a:xfrm>
            <a:off x="1331640" y="1714500"/>
            <a:ext cx="5876925" cy="3429000"/>
          </a:xfrm>
          <a:prstGeom prst="rect">
            <a:avLst/>
          </a:prstGeom>
        </p:spPr>
      </p:pic>
    </p:spTree>
    <p:extLst>
      <p:ext uri="{BB962C8B-B14F-4D97-AF65-F5344CB8AC3E}">
        <p14:creationId xmlns:p14="http://schemas.microsoft.com/office/powerpoint/2010/main" val="3785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098453" y="994941"/>
            <a:ext cx="5281859"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a:t>
            </a:r>
          </a:p>
        </p:txBody>
      </p:sp>
      <p:pic>
        <p:nvPicPr>
          <p:cNvPr id="4" name="Image 3">
            <a:extLst>
              <a:ext uri="{FF2B5EF4-FFF2-40B4-BE49-F238E27FC236}">
                <a16:creationId xmlns:a16="http://schemas.microsoft.com/office/drawing/2014/main" id="{40D9DF03-FD88-3804-0DC4-F3A99FE09320}"/>
              </a:ext>
            </a:extLst>
          </p:cNvPr>
          <p:cNvPicPr>
            <a:picLocks noChangeAspect="1"/>
          </p:cNvPicPr>
          <p:nvPr/>
        </p:nvPicPr>
        <p:blipFill>
          <a:blip r:embed="rId2"/>
          <a:stretch>
            <a:fillRect/>
          </a:stretch>
        </p:blipFill>
        <p:spPr>
          <a:xfrm>
            <a:off x="1461728" y="1484784"/>
            <a:ext cx="6220544" cy="4513687"/>
          </a:xfrm>
          <a:prstGeom prst="rect">
            <a:avLst/>
          </a:prstGeom>
        </p:spPr>
      </p:pic>
    </p:spTree>
    <p:extLst>
      <p:ext uri="{BB962C8B-B14F-4D97-AF65-F5344CB8AC3E}">
        <p14:creationId xmlns:p14="http://schemas.microsoft.com/office/powerpoint/2010/main" val="20294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457200" y="3040062"/>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000" cap="none" dirty="0">
                <a:latin typeface="Times New Roman" panose="02020603050405020304" pitchFamily="18" charset="0"/>
                <a:ea typeface="Times New Roman" panose="02020603050405020304" pitchFamily="18" charset="0"/>
              </a:rPr>
              <a:t>Le modèle fait soi-même</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À partir d’une exportation de vos transactions bancaire en fichier </a:t>
            </a:r>
            <a:r>
              <a:rPr lang="fr-FR" sz="2000" b="0" cap="none" dirty="0" err="1">
                <a:latin typeface="Times New Roman" panose="02020603050405020304" pitchFamily="18" charset="0"/>
                <a:ea typeface="Times New Roman" panose="02020603050405020304" pitchFamily="18" charset="0"/>
              </a:rPr>
              <a:t>xls</a:t>
            </a:r>
            <a:r>
              <a:rPr lang="fr-FR" sz="2000" b="0" cap="none" dirty="0">
                <a:latin typeface="Times New Roman" panose="02020603050405020304" pitchFamily="18" charset="0"/>
                <a:ea typeface="Times New Roman" panose="02020603050405020304" pitchFamily="18" charset="0"/>
              </a:rPr>
              <a:t> (csv)</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(Voir le cas pratique)</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899592" y="1492187"/>
            <a:ext cx="779832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Tenir une comptabilité simplifiée</a:t>
            </a:r>
          </a:p>
        </p:txBody>
      </p:sp>
    </p:spTree>
    <p:extLst>
      <p:ext uri="{BB962C8B-B14F-4D97-AF65-F5344CB8AC3E}">
        <p14:creationId xmlns:p14="http://schemas.microsoft.com/office/powerpoint/2010/main" val="38582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457200" y="3040062"/>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1:</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Exportation de vos transactions bancaire en fichier </a:t>
            </a:r>
            <a:r>
              <a:rPr lang="fr-FR" sz="2000" b="0" cap="none" dirty="0" err="1">
                <a:latin typeface="Times New Roman" panose="02020603050405020304" pitchFamily="18" charset="0"/>
                <a:ea typeface="Times New Roman" panose="02020603050405020304" pitchFamily="18" charset="0"/>
              </a:rPr>
              <a:t>xls</a:t>
            </a:r>
            <a:r>
              <a:rPr lang="fr-FR" sz="2000" b="0" cap="none" dirty="0">
                <a:latin typeface="Times New Roman" panose="02020603050405020304" pitchFamily="18" charset="0"/>
                <a:ea typeface="Times New Roman" panose="02020603050405020304" pitchFamily="18" charset="0"/>
              </a:rPr>
              <a:t> (csv)</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2:</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Insérer les nouvelles colonnes:</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TYPE</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CATEGORIE</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TIERS</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PERIODE</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3:</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Création de la formule : SI</a:t>
            </a: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Pour distinguer les « RECETTES » et « DEPENSES »</a:t>
            </a:r>
          </a:p>
        </p:txBody>
      </p:sp>
    </p:spTree>
    <p:extLst>
      <p:ext uri="{BB962C8B-B14F-4D97-AF65-F5344CB8AC3E}">
        <p14:creationId xmlns:p14="http://schemas.microsoft.com/office/powerpoint/2010/main" val="41639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1B1AE77-C6BE-CDD3-2CD3-D074100459FE}"/>
              </a:ext>
            </a:extLst>
          </p:cNvPr>
          <p:cNvSpPr>
            <a:spLocks noGrp="1"/>
          </p:cNvSpPr>
          <p:nvPr>
            <p:ph type="dt" sz="half" idx="10"/>
          </p:nvPr>
        </p:nvSpPr>
        <p:spPr/>
        <p:txBody>
          <a:bodyPr/>
          <a:lstStyle/>
          <a:p>
            <a:fld id="{9F2AF52A-E7D9-48DE-918B-30D0F2B1E876}" type="datetime1">
              <a:rPr lang="fr-BE" smtClean="0">
                <a:solidFill>
                  <a:prstClr val="black">
                    <a:tint val="75000"/>
                  </a:prstClr>
                </a:solidFill>
              </a:rPr>
              <a:t>19-04-25</a:t>
            </a:fld>
            <a:endParaRPr lang="fr-BE">
              <a:solidFill>
                <a:prstClr val="black">
                  <a:tint val="75000"/>
                </a:prstClr>
              </a:solidFill>
            </a:endParaRPr>
          </a:p>
        </p:txBody>
      </p:sp>
      <p:sp>
        <p:nvSpPr>
          <p:cNvPr id="5" name="Title 1">
            <a:extLst>
              <a:ext uri="{FF2B5EF4-FFF2-40B4-BE49-F238E27FC236}">
                <a16:creationId xmlns:a16="http://schemas.microsoft.com/office/drawing/2014/main" id="{92EB7488-8732-52C0-852E-045C75F12B73}"/>
              </a:ext>
            </a:extLst>
          </p:cNvPr>
          <p:cNvSpPr>
            <a:spLocks noGrp="1"/>
          </p:cNvSpPr>
          <p:nvPr>
            <p:ph type="title"/>
          </p:nvPr>
        </p:nvSpPr>
        <p:spPr>
          <a:xfrm>
            <a:off x="428596" y="500042"/>
            <a:ext cx="8258204" cy="917596"/>
          </a:xfrm>
          <a:ln>
            <a:noFill/>
          </a:ln>
        </p:spPr>
        <p:txBody>
          <a:bodyPr>
            <a:noAutofit/>
          </a:bodyPr>
          <a:lstStyle/>
          <a:p>
            <a:r>
              <a:rPr lang="en-US" sz="3200" dirty="0"/>
              <a:t> 	</a:t>
            </a:r>
            <a:r>
              <a:rPr lang="fr-BE" sz="3200" b="1" dirty="0"/>
              <a:t>	</a:t>
            </a:r>
            <a:endParaRPr lang="fr-BE" sz="3200" dirty="0"/>
          </a:p>
        </p:txBody>
      </p:sp>
      <p:sp>
        <p:nvSpPr>
          <p:cNvPr id="6" name="Rounded Rectangle 14">
            <a:extLst>
              <a:ext uri="{FF2B5EF4-FFF2-40B4-BE49-F238E27FC236}">
                <a16:creationId xmlns:a16="http://schemas.microsoft.com/office/drawing/2014/main" id="{68B25690-392E-0EA9-F6EA-560D8A8AC74A}"/>
              </a:ext>
            </a:extLst>
          </p:cNvPr>
          <p:cNvSpPr txBox="1">
            <a:spLocks/>
          </p:cNvSpPr>
          <p:nvPr/>
        </p:nvSpPr>
        <p:spPr>
          <a:xfrm>
            <a:off x="1331640" y="836712"/>
            <a:ext cx="6768752" cy="432048"/>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schemeClr val="dk1"/>
                </a:solidFill>
                <a:effectLst/>
                <a:uLnTx/>
                <a:uFillTx/>
                <a:latin typeface="+mn-lt"/>
                <a:ea typeface="+mn-ea"/>
                <a:cs typeface="+mn-cs"/>
              </a:rPr>
              <a:t>Osez entreprendre, c’est avoir une vision</a:t>
            </a:r>
          </a:p>
        </p:txBody>
      </p:sp>
      <p:pic>
        <p:nvPicPr>
          <p:cNvPr id="8" name="Image 4">
            <a:extLst>
              <a:ext uri="{FF2B5EF4-FFF2-40B4-BE49-F238E27FC236}">
                <a16:creationId xmlns:a16="http://schemas.microsoft.com/office/drawing/2014/main" id="{4749F16C-1F13-2D63-4088-1B0AFA48C47C}"/>
              </a:ext>
            </a:extLst>
          </p:cNvPr>
          <p:cNvPicPr>
            <a:picLocks noChangeAspect="1" noChangeArrowheads="1"/>
          </p:cNvPicPr>
          <p:nvPr/>
        </p:nvPicPr>
        <p:blipFill>
          <a:blip r:embed="rId2" cstate="print"/>
          <a:srcRect/>
          <a:stretch>
            <a:fillRect/>
          </a:stretch>
        </p:blipFill>
        <p:spPr bwMode="auto">
          <a:xfrm>
            <a:off x="2992438" y="2565400"/>
            <a:ext cx="3219450" cy="4048125"/>
          </a:xfrm>
          <a:prstGeom prst="rect">
            <a:avLst/>
          </a:prstGeom>
          <a:noFill/>
          <a:ln w="9525">
            <a:noFill/>
            <a:miter lim="800000"/>
            <a:headEnd/>
            <a:tailEnd/>
          </a:ln>
        </p:spPr>
      </p:pic>
      <p:pic>
        <p:nvPicPr>
          <p:cNvPr id="9" name="Image 5">
            <a:extLst>
              <a:ext uri="{FF2B5EF4-FFF2-40B4-BE49-F238E27FC236}">
                <a16:creationId xmlns:a16="http://schemas.microsoft.com/office/drawing/2014/main" id="{460FD5BA-E6A0-BCFF-DFB1-57C3C06EAE54}"/>
              </a:ext>
            </a:extLst>
          </p:cNvPr>
          <p:cNvPicPr>
            <a:picLocks noChangeAspect="1" noChangeArrowheads="1"/>
          </p:cNvPicPr>
          <p:nvPr/>
        </p:nvPicPr>
        <p:blipFill>
          <a:blip r:embed="rId3" cstate="print"/>
          <a:srcRect/>
          <a:stretch>
            <a:fillRect/>
          </a:stretch>
        </p:blipFill>
        <p:spPr bwMode="auto">
          <a:xfrm>
            <a:off x="719857" y="2525563"/>
            <a:ext cx="1730375" cy="3816350"/>
          </a:xfrm>
          <a:prstGeom prst="rect">
            <a:avLst/>
          </a:prstGeom>
          <a:noFill/>
          <a:ln w="9525">
            <a:noFill/>
            <a:miter lim="800000"/>
            <a:headEnd/>
            <a:tailEnd/>
          </a:ln>
        </p:spPr>
      </p:pic>
      <p:pic>
        <p:nvPicPr>
          <p:cNvPr id="10" name="Image 7">
            <a:extLst>
              <a:ext uri="{FF2B5EF4-FFF2-40B4-BE49-F238E27FC236}">
                <a16:creationId xmlns:a16="http://schemas.microsoft.com/office/drawing/2014/main" id="{318DD6B8-7588-B6E0-FABB-3BCA77B1806D}"/>
              </a:ext>
            </a:extLst>
          </p:cNvPr>
          <p:cNvPicPr>
            <a:picLocks noChangeAspect="1" noChangeArrowheads="1"/>
          </p:cNvPicPr>
          <p:nvPr/>
        </p:nvPicPr>
        <p:blipFill>
          <a:blip r:embed="rId4" cstate="print"/>
          <a:srcRect/>
          <a:stretch>
            <a:fillRect/>
          </a:stretch>
        </p:blipFill>
        <p:spPr bwMode="auto">
          <a:xfrm>
            <a:off x="6786563" y="2535238"/>
            <a:ext cx="2249487" cy="1730375"/>
          </a:xfrm>
          <a:prstGeom prst="rect">
            <a:avLst/>
          </a:prstGeom>
          <a:noFill/>
          <a:ln w="9525">
            <a:noFill/>
            <a:miter lim="800000"/>
            <a:headEnd/>
            <a:tailEnd/>
          </a:ln>
        </p:spPr>
      </p:pic>
      <p:pic>
        <p:nvPicPr>
          <p:cNvPr id="11" name="Image 8">
            <a:extLst>
              <a:ext uri="{FF2B5EF4-FFF2-40B4-BE49-F238E27FC236}">
                <a16:creationId xmlns:a16="http://schemas.microsoft.com/office/drawing/2014/main" id="{86878170-9047-1E05-E254-1FA2FD32C0A5}"/>
              </a:ext>
            </a:extLst>
          </p:cNvPr>
          <p:cNvPicPr>
            <a:picLocks noChangeAspect="1" noChangeArrowheads="1"/>
          </p:cNvPicPr>
          <p:nvPr/>
        </p:nvPicPr>
        <p:blipFill>
          <a:blip r:embed="rId5" cstate="print"/>
          <a:srcRect/>
          <a:stretch>
            <a:fillRect/>
          </a:stretch>
        </p:blipFill>
        <p:spPr bwMode="auto">
          <a:xfrm>
            <a:off x="6211888" y="4704856"/>
            <a:ext cx="1474787" cy="1328737"/>
          </a:xfrm>
          <a:prstGeom prst="rect">
            <a:avLst/>
          </a:prstGeom>
          <a:noFill/>
          <a:ln w="9525">
            <a:noFill/>
            <a:miter lim="800000"/>
            <a:headEnd/>
            <a:tailEnd/>
          </a:ln>
        </p:spPr>
      </p:pic>
      <p:sp>
        <p:nvSpPr>
          <p:cNvPr id="2" name="ZoneTexte 1">
            <a:extLst>
              <a:ext uri="{FF2B5EF4-FFF2-40B4-BE49-F238E27FC236}">
                <a16:creationId xmlns:a16="http://schemas.microsoft.com/office/drawing/2014/main" id="{E8E56144-C44E-34F1-63F3-A6F8E9D39B6C}"/>
              </a:ext>
            </a:extLst>
          </p:cNvPr>
          <p:cNvSpPr txBox="1"/>
          <p:nvPr/>
        </p:nvSpPr>
        <p:spPr>
          <a:xfrm>
            <a:off x="2159732" y="1456771"/>
            <a:ext cx="5112568" cy="800219"/>
          </a:xfrm>
          <a:prstGeom prst="rect">
            <a:avLst/>
          </a:prstGeom>
          <a:noFill/>
        </p:spPr>
        <p:txBody>
          <a:bodyPr wrap="square" rtlCol="0">
            <a:spAutoFit/>
          </a:bodyPr>
          <a:lstStyle/>
          <a:p>
            <a:pPr algn="ctr"/>
            <a:r>
              <a:rPr lang="fr-FR" sz="2800" b="1" dirty="0"/>
              <a:t>Mon projet</a:t>
            </a:r>
          </a:p>
          <a:p>
            <a:pPr algn="ctr"/>
            <a:r>
              <a:rPr lang="fr-FR" dirty="0"/>
              <a:t>(Ma Vision, Ma Stratégie, Mes Objectifs)</a:t>
            </a:r>
            <a:endParaRPr lang="fr-BE" dirty="0"/>
          </a:p>
        </p:txBody>
      </p:sp>
    </p:spTree>
    <p:extLst>
      <p:ext uri="{BB962C8B-B14F-4D97-AF65-F5344CB8AC3E}">
        <p14:creationId xmlns:p14="http://schemas.microsoft.com/office/powerpoint/2010/main" val="184044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3" name="Titre 1">
            <a:extLst>
              <a:ext uri="{FF2B5EF4-FFF2-40B4-BE49-F238E27FC236}">
                <a16:creationId xmlns:a16="http://schemas.microsoft.com/office/drawing/2014/main" id="{4BEBF611-07DE-6542-9462-79F4CFC2467A}"/>
              </a:ext>
            </a:extLst>
          </p:cNvPr>
          <p:cNvSpPr txBox="1">
            <a:spLocks/>
          </p:cNvSpPr>
          <p:nvPr/>
        </p:nvSpPr>
        <p:spPr>
          <a:xfrm>
            <a:off x="479156" y="4365104"/>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4:</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Création « Liste déroulante »</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5:</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Compléter les colonnes (TYPE,CATEGORIE,TIERS,PERIODE)</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6:</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Création des « Tableaux croisés dynamiques » en fonction de vos besoins</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7:</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Présentation de « Etat des dépenses et Recettes détaillé »</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cap="none" dirty="0">
                <a:latin typeface="Times New Roman" panose="02020603050405020304" pitchFamily="18" charset="0"/>
                <a:ea typeface="Times New Roman" panose="02020603050405020304" pitchFamily="18" charset="0"/>
              </a:rPr>
              <a:t>Etape 8:</a:t>
            </a: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Numérotation des pièces justificatives</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81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123728" y="908859"/>
            <a:ext cx="520985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a:t>
            </a:r>
          </a:p>
        </p:txBody>
      </p:sp>
      <p:pic>
        <p:nvPicPr>
          <p:cNvPr id="3" name="Image 2">
            <a:extLst>
              <a:ext uri="{FF2B5EF4-FFF2-40B4-BE49-F238E27FC236}">
                <a16:creationId xmlns:a16="http://schemas.microsoft.com/office/drawing/2014/main" id="{AFAF696A-88B2-D2FA-4FE6-CD6D3F4584D1}"/>
              </a:ext>
            </a:extLst>
          </p:cNvPr>
          <p:cNvPicPr>
            <a:picLocks noChangeAspect="1"/>
          </p:cNvPicPr>
          <p:nvPr/>
        </p:nvPicPr>
        <p:blipFill>
          <a:blip r:embed="rId2"/>
          <a:stretch>
            <a:fillRect/>
          </a:stretch>
        </p:blipFill>
        <p:spPr>
          <a:xfrm>
            <a:off x="1547664" y="1484784"/>
            <a:ext cx="5832648" cy="4764411"/>
          </a:xfrm>
          <a:prstGeom prst="rect">
            <a:avLst/>
          </a:prstGeom>
        </p:spPr>
      </p:pic>
    </p:spTree>
    <p:extLst>
      <p:ext uri="{BB962C8B-B14F-4D97-AF65-F5344CB8AC3E}">
        <p14:creationId xmlns:p14="http://schemas.microsoft.com/office/powerpoint/2010/main" val="27721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098453" y="994941"/>
            <a:ext cx="5281859"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une comptabilité simplifiée</a:t>
            </a:r>
          </a:p>
        </p:txBody>
      </p:sp>
      <p:sp>
        <p:nvSpPr>
          <p:cNvPr id="3" name="ZoneTexte 2">
            <a:extLst>
              <a:ext uri="{FF2B5EF4-FFF2-40B4-BE49-F238E27FC236}">
                <a16:creationId xmlns:a16="http://schemas.microsoft.com/office/drawing/2014/main" id="{7CE264BA-7F02-3178-60D9-A200F4D54F00}"/>
              </a:ext>
            </a:extLst>
          </p:cNvPr>
          <p:cNvSpPr txBox="1"/>
          <p:nvPr/>
        </p:nvSpPr>
        <p:spPr>
          <a:xfrm>
            <a:off x="2267744" y="2929699"/>
            <a:ext cx="4333174" cy="1384995"/>
          </a:xfrm>
          <a:prstGeom prst="rect">
            <a:avLst/>
          </a:prstGeom>
          <a:noFill/>
        </p:spPr>
        <p:txBody>
          <a:bodyPr wrap="none" rtlCol="0">
            <a:spAutoFit/>
          </a:bodyPr>
          <a:lstStyle/>
          <a:p>
            <a:pPr algn="ctr"/>
            <a:r>
              <a:rPr lang="fr-FR" sz="2800" dirty="0"/>
              <a:t>Rédiger un rapport d’activité</a:t>
            </a:r>
          </a:p>
          <a:p>
            <a:pPr algn="ctr"/>
            <a:r>
              <a:rPr lang="fr-FR" sz="2800" dirty="0"/>
              <a:t>+</a:t>
            </a:r>
          </a:p>
          <a:p>
            <a:pPr algn="ctr"/>
            <a:r>
              <a:rPr lang="fr-FR" sz="2800" dirty="0"/>
              <a:t>Budget</a:t>
            </a:r>
          </a:p>
        </p:txBody>
      </p:sp>
    </p:spTree>
    <p:extLst>
      <p:ext uri="{BB962C8B-B14F-4D97-AF65-F5344CB8AC3E}">
        <p14:creationId xmlns:p14="http://schemas.microsoft.com/office/powerpoint/2010/main" val="396328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lnSpc>
                <a:spcPct val="90000"/>
              </a:lnSpc>
              <a:spcAft>
                <a:spcPts val="600"/>
              </a:spcAft>
              <a:defRPr/>
            </a:pPr>
            <a:r>
              <a:rPr lang="fr-BE" sz="3700" u="sng" dirty="0"/>
              <a:t>Gestion comptable : en pratique:</a:t>
            </a:r>
            <a:br>
              <a:rPr lang="fr-BE" sz="3700" dirty="0"/>
            </a:br>
            <a:endParaRPr lang="fr-BE" sz="3700" dirty="0"/>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699792" y="846138"/>
            <a:ext cx="4392488" cy="639762"/>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eaLnBrk="1" hangingPunct="1">
              <a:spcBef>
                <a:spcPct val="20000"/>
              </a:spcBef>
            </a:pPr>
            <a:r>
              <a:rPr lang="fr-FR" sz="2400" b="1" kern="1200" dirty="0">
                <a:latin typeface="+mn-lt"/>
                <a:ea typeface="+mn-ea"/>
                <a:cs typeface="+mn-cs"/>
              </a:rPr>
              <a:t>Tenir une comptabilité simplifiée</a:t>
            </a:r>
          </a:p>
        </p:txBody>
      </p:sp>
      <p:sp>
        <p:nvSpPr>
          <p:cNvPr id="5" name="ZoneTexte 4">
            <a:extLst>
              <a:ext uri="{FF2B5EF4-FFF2-40B4-BE49-F238E27FC236}">
                <a16:creationId xmlns:a16="http://schemas.microsoft.com/office/drawing/2014/main" id="{D5314A5E-E09D-DA18-BD2D-9686803B81FD}"/>
              </a:ext>
            </a:extLst>
          </p:cNvPr>
          <p:cNvSpPr txBox="1"/>
          <p:nvPr/>
        </p:nvSpPr>
        <p:spPr>
          <a:xfrm>
            <a:off x="971600" y="1700808"/>
            <a:ext cx="5688632" cy="4524315"/>
          </a:xfrm>
          <a:prstGeom prst="rect">
            <a:avLst/>
          </a:prstGeom>
          <a:noFill/>
        </p:spPr>
        <p:txBody>
          <a:bodyPr wrap="square" rtlCol="0">
            <a:spAutoFit/>
          </a:bodyPr>
          <a:lstStyle/>
          <a:p>
            <a:pPr algn="ctr"/>
            <a:r>
              <a:rPr lang="fr-FR" b="1" dirty="0"/>
              <a:t>Rapport d’activité</a:t>
            </a:r>
          </a:p>
          <a:p>
            <a:endParaRPr lang="fr-FR" b="1" dirty="0"/>
          </a:p>
          <a:p>
            <a:r>
              <a:rPr lang="fr-FR" dirty="0"/>
              <a:t>Tenue de la comptabilité, dite simplifiée</a:t>
            </a:r>
          </a:p>
          <a:p>
            <a:r>
              <a:rPr lang="fr-FR" dirty="0"/>
              <a:t>La comptabilité est tenue sur base des flux de trésorière de l’année écoulée entre 1/1 au 31/12 de chaque année (comptabilité simplifiée).</a:t>
            </a:r>
          </a:p>
          <a:p>
            <a:r>
              <a:rPr lang="fr-FR" dirty="0"/>
              <a:t>Explication du résultat </a:t>
            </a:r>
          </a:p>
          <a:p>
            <a:endParaRPr lang="fr-FR" dirty="0"/>
          </a:p>
          <a:p>
            <a:r>
              <a:rPr lang="fr-FR" dirty="0"/>
              <a:t>L’exerce se clôture avec un déficit qui s’élève à – 1.600,92€.</a:t>
            </a:r>
          </a:p>
          <a:p>
            <a:endParaRPr lang="fr-FR" dirty="0"/>
          </a:p>
          <a:p>
            <a:r>
              <a:rPr lang="fr-FR" dirty="0"/>
              <a:t>En  2021, c’est la différence entre le solde bancaire du 31/12/2021 (fin) qui était de xxx et le solde 01/01/2020 qui était de xxx€. La perte est une diminution de la trésorerie sur l’année 2021</a:t>
            </a:r>
          </a:p>
          <a:p>
            <a:endParaRPr lang="fr-FR" dirty="0"/>
          </a:p>
          <a:p>
            <a:endParaRPr lang="fr-BE" dirty="0"/>
          </a:p>
        </p:txBody>
      </p:sp>
    </p:spTree>
    <p:extLst>
      <p:ext uri="{BB962C8B-B14F-4D97-AF65-F5344CB8AC3E}">
        <p14:creationId xmlns:p14="http://schemas.microsoft.com/office/powerpoint/2010/main" val="37861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lnSpc>
                <a:spcPct val="90000"/>
              </a:lnSpc>
              <a:spcAft>
                <a:spcPts val="600"/>
              </a:spcAft>
              <a:defRPr/>
            </a:pPr>
            <a:r>
              <a:rPr lang="fr-BE" sz="3700" u="sng" dirty="0"/>
              <a:t>Gestion comptable : en pratique:</a:t>
            </a:r>
            <a:br>
              <a:rPr lang="fr-BE" sz="3700" dirty="0"/>
            </a:br>
            <a:endParaRPr lang="fr-BE" sz="3700" dirty="0"/>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699792" y="846138"/>
            <a:ext cx="4464496" cy="639762"/>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eaLnBrk="1" hangingPunct="1">
              <a:spcBef>
                <a:spcPct val="20000"/>
              </a:spcBef>
            </a:pPr>
            <a:r>
              <a:rPr lang="fr-FR" sz="2400" b="1" kern="1200" dirty="0">
                <a:latin typeface="+mn-lt"/>
                <a:ea typeface="+mn-ea"/>
                <a:cs typeface="+mn-cs"/>
              </a:rPr>
              <a:t>Tenir une comptabilité simplifiée</a:t>
            </a:r>
          </a:p>
        </p:txBody>
      </p:sp>
      <p:sp>
        <p:nvSpPr>
          <p:cNvPr id="5" name="ZoneTexte 4">
            <a:extLst>
              <a:ext uri="{FF2B5EF4-FFF2-40B4-BE49-F238E27FC236}">
                <a16:creationId xmlns:a16="http://schemas.microsoft.com/office/drawing/2014/main" id="{D5314A5E-E09D-DA18-BD2D-9686803B81FD}"/>
              </a:ext>
            </a:extLst>
          </p:cNvPr>
          <p:cNvSpPr txBox="1"/>
          <p:nvPr/>
        </p:nvSpPr>
        <p:spPr>
          <a:xfrm>
            <a:off x="971600" y="1700808"/>
            <a:ext cx="7488832" cy="3416320"/>
          </a:xfrm>
          <a:prstGeom prst="rect">
            <a:avLst/>
          </a:prstGeom>
          <a:noFill/>
        </p:spPr>
        <p:txBody>
          <a:bodyPr wrap="square" rtlCol="0">
            <a:spAutoFit/>
          </a:bodyPr>
          <a:lstStyle/>
          <a:p>
            <a:r>
              <a:rPr lang="fr-FR" b="1" dirty="0"/>
              <a:t>Rapport d’activité</a:t>
            </a:r>
          </a:p>
          <a:p>
            <a:endParaRPr lang="fr-FR" b="1" dirty="0"/>
          </a:p>
          <a:p>
            <a:r>
              <a:rPr lang="fr-FR" dirty="0"/>
              <a:t>Petite explication </a:t>
            </a:r>
          </a:p>
          <a:p>
            <a:r>
              <a:rPr lang="fr-FR" dirty="0"/>
              <a:t>Les années 2019 et 2020 ont été les deux années de préparation qui ont servi à la recherche d’un local. Processus ralenti bien entendu à cause de la pandémie.</a:t>
            </a:r>
          </a:p>
          <a:p>
            <a:r>
              <a:rPr lang="fr-FR" dirty="0"/>
              <a:t>En cette année 2021, le projet s’est concrétisé. L’ouverture de l’établissement a pu se faire en février après plusieurs mois de travaux d’aménagement et de démarches administrative pour obtenir les autorisations nécessaire d’ouverture.</a:t>
            </a:r>
          </a:p>
          <a:p>
            <a:endParaRPr lang="fr-FR" dirty="0"/>
          </a:p>
          <a:p>
            <a:endParaRPr lang="fr-BE" dirty="0"/>
          </a:p>
        </p:txBody>
      </p:sp>
    </p:spTree>
    <p:extLst>
      <p:ext uri="{BB962C8B-B14F-4D97-AF65-F5344CB8AC3E}">
        <p14:creationId xmlns:p14="http://schemas.microsoft.com/office/powerpoint/2010/main" val="17765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lnSpc>
                <a:spcPct val="90000"/>
              </a:lnSpc>
              <a:spcAft>
                <a:spcPts val="600"/>
              </a:spcAft>
              <a:defRPr/>
            </a:pPr>
            <a:r>
              <a:rPr lang="fr-BE" sz="3700" u="sng" dirty="0"/>
              <a:t>Gestion comptable : en pratique:</a:t>
            </a:r>
            <a:br>
              <a:rPr lang="fr-BE" sz="3700" dirty="0"/>
            </a:br>
            <a:endParaRPr lang="fr-BE" sz="3700" dirty="0"/>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699792" y="846138"/>
            <a:ext cx="4392488" cy="639762"/>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eaLnBrk="1" hangingPunct="1">
              <a:spcBef>
                <a:spcPct val="20000"/>
              </a:spcBef>
            </a:pPr>
            <a:r>
              <a:rPr lang="fr-FR" sz="2400" b="1" kern="1200" dirty="0">
                <a:latin typeface="+mn-lt"/>
                <a:ea typeface="+mn-ea"/>
                <a:cs typeface="+mn-cs"/>
              </a:rPr>
              <a:t>Tenir une comptabilité simplifiée</a:t>
            </a:r>
          </a:p>
        </p:txBody>
      </p:sp>
      <p:sp>
        <p:nvSpPr>
          <p:cNvPr id="5" name="ZoneTexte 4">
            <a:extLst>
              <a:ext uri="{FF2B5EF4-FFF2-40B4-BE49-F238E27FC236}">
                <a16:creationId xmlns:a16="http://schemas.microsoft.com/office/drawing/2014/main" id="{D5314A5E-E09D-DA18-BD2D-9686803B81FD}"/>
              </a:ext>
            </a:extLst>
          </p:cNvPr>
          <p:cNvSpPr txBox="1"/>
          <p:nvPr/>
        </p:nvSpPr>
        <p:spPr>
          <a:xfrm>
            <a:off x="971600" y="1700808"/>
            <a:ext cx="7416824" cy="4401205"/>
          </a:xfrm>
          <a:prstGeom prst="rect">
            <a:avLst/>
          </a:prstGeom>
          <a:noFill/>
        </p:spPr>
        <p:txBody>
          <a:bodyPr wrap="square" rtlCol="0">
            <a:spAutoFit/>
          </a:bodyPr>
          <a:lstStyle/>
          <a:p>
            <a:r>
              <a:rPr lang="fr-FR" sz="1400" b="1" dirty="0"/>
              <a:t>Rapport d’activité</a:t>
            </a:r>
          </a:p>
          <a:p>
            <a:endParaRPr lang="fr-FR" sz="1400" b="1" dirty="0"/>
          </a:p>
          <a:p>
            <a:r>
              <a:rPr lang="fr-FR" sz="1400" dirty="0"/>
              <a:t>Les chiffres clefs de l’année,</a:t>
            </a:r>
          </a:p>
          <a:p>
            <a:endParaRPr lang="fr-FR" sz="1400" dirty="0"/>
          </a:p>
          <a:p>
            <a:r>
              <a:rPr lang="fr-FR" sz="1400" dirty="0"/>
              <a:t>Pour l’exercice 2021 le total des recettes était de xxx€ pour des dépenses de - xxx€.  </a:t>
            </a:r>
          </a:p>
          <a:p>
            <a:endParaRPr lang="fr-FR" sz="1400" dirty="0"/>
          </a:p>
          <a:p>
            <a:r>
              <a:rPr lang="fr-FR" sz="1400" dirty="0"/>
              <a:t>A.	Au niveau des recettes :</a:t>
            </a:r>
          </a:p>
          <a:p>
            <a:r>
              <a:rPr lang="fr-FR" sz="1400" dirty="0"/>
              <a:t>L’association a pu enregistrer des recettes issues des versements d’activité pour un total de xxx€.</a:t>
            </a:r>
          </a:p>
          <a:p>
            <a:r>
              <a:rPr lang="fr-FR" sz="1400" dirty="0"/>
              <a:t>Par ailleurs, un montant total de xxx€ a été versé concernant des subsides.  </a:t>
            </a:r>
          </a:p>
          <a:p>
            <a:r>
              <a:rPr lang="fr-FR" sz="1400" dirty="0"/>
              <a:t>Enfin pour cette année de démarrage, les fondateurs ont prêté un montant de </a:t>
            </a:r>
            <a:r>
              <a:rPr lang="fr-FR" sz="1400" dirty="0" err="1"/>
              <a:t>xxxx</a:t>
            </a:r>
            <a:r>
              <a:rPr lang="fr-FR" sz="1400" dirty="0"/>
              <a:t>€ pour couvrir notamment les frais de fonctionnement.</a:t>
            </a:r>
          </a:p>
          <a:p>
            <a:endParaRPr lang="fr-FR" sz="1400" dirty="0"/>
          </a:p>
          <a:p>
            <a:r>
              <a:rPr lang="fr-FR" sz="1400" dirty="0"/>
              <a:t>B.	Au niveau des dépenses</a:t>
            </a:r>
          </a:p>
          <a:p>
            <a:endParaRPr lang="fr-FR" sz="1400" dirty="0"/>
          </a:p>
          <a:p>
            <a:r>
              <a:rPr lang="fr-FR" sz="1400" dirty="0"/>
              <a:t>-	Investissement: l’association a du effectuer un ensemble d’investissement pour l’agrandissement du staff pour un montant de xxx€ .</a:t>
            </a:r>
          </a:p>
          <a:p>
            <a:pPr marL="285750" indent="-285750">
              <a:buFontTx/>
              <a:buChar char="-"/>
            </a:pPr>
            <a:r>
              <a:rPr lang="fr-FR" sz="1400" dirty="0"/>
              <a:t>Budget du personnel :  Les salaires nets payés sont passés de xxx€ et les autres frais du personnel (</a:t>
            </a:r>
            <a:r>
              <a:rPr lang="fr-FR" sz="1400" dirty="0" err="1"/>
              <a:t>Onss</a:t>
            </a:r>
            <a:r>
              <a:rPr lang="fr-FR" sz="1400" dirty="0"/>
              <a:t>, précompte, et autres) sont de xxx€ en 2021. </a:t>
            </a:r>
          </a:p>
          <a:p>
            <a:r>
              <a:rPr lang="fr-FR" sz="1400" dirty="0"/>
              <a:t>Soit une dépense totale de xxx€</a:t>
            </a:r>
          </a:p>
          <a:p>
            <a:endParaRPr lang="fr-BE" sz="1400" dirty="0"/>
          </a:p>
        </p:txBody>
      </p:sp>
    </p:spTree>
    <p:extLst>
      <p:ext uri="{BB962C8B-B14F-4D97-AF65-F5344CB8AC3E}">
        <p14:creationId xmlns:p14="http://schemas.microsoft.com/office/powerpoint/2010/main" val="29675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lnSpc>
                <a:spcPct val="90000"/>
              </a:lnSpc>
              <a:spcAft>
                <a:spcPts val="600"/>
              </a:spcAft>
              <a:defRPr/>
            </a:pPr>
            <a:r>
              <a:rPr lang="fr-BE" sz="3700" u="sng" dirty="0"/>
              <a:t>Gestion comptable : en pratique:</a:t>
            </a:r>
            <a:br>
              <a:rPr lang="fr-BE" sz="3700" dirty="0"/>
            </a:br>
            <a:endParaRPr lang="fr-BE" sz="3700" dirty="0"/>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699792" y="846138"/>
            <a:ext cx="4320480" cy="639762"/>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eaLnBrk="1" hangingPunct="1">
              <a:spcBef>
                <a:spcPct val="20000"/>
              </a:spcBef>
            </a:pPr>
            <a:r>
              <a:rPr lang="fr-FR" sz="2400" b="1" kern="1200" dirty="0">
                <a:latin typeface="+mn-lt"/>
                <a:ea typeface="+mn-ea"/>
                <a:cs typeface="+mn-cs"/>
              </a:rPr>
              <a:t>Tenir une comptabilité simplifiée</a:t>
            </a:r>
          </a:p>
        </p:txBody>
      </p:sp>
      <p:sp>
        <p:nvSpPr>
          <p:cNvPr id="5" name="ZoneTexte 4">
            <a:extLst>
              <a:ext uri="{FF2B5EF4-FFF2-40B4-BE49-F238E27FC236}">
                <a16:creationId xmlns:a16="http://schemas.microsoft.com/office/drawing/2014/main" id="{D5314A5E-E09D-DA18-BD2D-9686803B81FD}"/>
              </a:ext>
            </a:extLst>
          </p:cNvPr>
          <p:cNvSpPr txBox="1"/>
          <p:nvPr/>
        </p:nvSpPr>
        <p:spPr>
          <a:xfrm>
            <a:off x="971600" y="1700808"/>
            <a:ext cx="7416824" cy="4524315"/>
          </a:xfrm>
          <a:prstGeom prst="rect">
            <a:avLst/>
          </a:prstGeom>
          <a:noFill/>
        </p:spPr>
        <p:txBody>
          <a:bodyPr wrap="square" rtlCol="0">
            <a:spAutoFit/>
          </a:bodyPr>
          <a:lstStyle/>
          <a:p>
            <a:r>
              <a:rPr lang="fr-FR" b="1" dirty="0"/>
              <a:t>Rapport d’activité</a:t>
            </a:r>
          </a:p>
          <a:p>
            <a:endParaRPr lang="fr-FR" b="1" dirty="0"/>
          </a:p>
          <a:p>
            <a:r>
              <a:rPr lang="fr-FR" dirty="0"/>
              <a:t>Les chiffres clefs de l’année</a:t>
            </a:r>
          </a:p>
          <a:p>
            <a:endParaRPr lang="fr-FR" dirty="0"/>
          </a:p>
          <a:p>
            <a:pPr marL="342900" indent="-342900">
              <a:buAutoNum type="alphaUcPeriod" startAt="3"/>
            </a:pPr>
            <a:r>
              <a:rPr lang="fr-FR" dirty="0"/>
              <a:t>Les créances et dettes</a:t>
            </a:r>
          </a:p>
          <a:p>
            <a:endParaRPr lang="fr-FR" dirty="0"/>
          </a:p>
          <a:p>
            <a:r>
              <a:rPr lang="fr-FR" dirty="0"/>
              <a:t>-	DETTES : </a:t>
            </a:r>
          </a:p>
          <a:p>
            <a:r>
              <a:rPr lang="fr-FR" dirty="0"/>
              <a:t>o	Aucun endettement chez les fournisseurs n’est enregistré car paiement cash. </a:t>
            </a:r>
          </a:p>
          <a:p>
            <a:r>
              <a:rPr lang="fr-FR" dirty="0"/>
              <a:t>o	Des dettes envers les fondateurs ont été contracté pour xxx€ dont un montant de xxx€ remboursé. Un solde de xxx€ à la fin de l’exercice.</a:t>
            </a:r>
          </a:p>
          <a:p>
            <a:r>
              <a:rPr lang="fr-FR" dirty="0"/>
              <a:t>o	Garantie : il s’agit des garanties encaissées. Le montant total est de xxx€ et devra être restitué lors de la sortie.</a:t>
            </a:r>
          </a:p>
          <a:p>
            <a:endParaRPr lang="fr-FR" dirty="0"/>
          </a:p>
          <a:p>
            <a:r>
              <a:rPr lang="fr-FR" dirty="0"/>
              <a:t>-	CREANCES : aucune.</a:t>
            </a:r>
          </a:p>
          <a:p>
            <a:endParaRPr lang="fr-BE" dirty="0"/>
          </a:p>
        </p:txBody>
      </p:sp>
    </p:spTree>
    <p:extLst>
      <p:ext uri="{BB962C8B-B14F-4D97-AF65-F5344CB8AC3E}">
        <p14:creationId xmlns:p14="http://schemas.microsoft.com/office/powerpoint/2010/main" val="3843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57200" y="2857500"/>
            <a:ext cx="8229600" cy="1143000"/>
          </a:xfrm>
        </p:spPr>
        <p:txBody>
          <a:bodyPr>
            <a:normAutofit fontScale="90000"/>
          </a:bodyPr>
          <a:lstStyle/>
          <a:p>
            <a:r>
              <a:rPr lang="fr-BE" dirty="0"/>
              <a:t>2. </a:t>
            </a:r>
            <a:r>
              <a:rPr lang="fr-FR" dirty="0"/>
              <a:t>gestion comptable : Comptabilité en partie double</a:t>
            </a:r>
            <a:br>
              <a:rPr lang="fr-FR" dirty="0"/>
            </a:br>
            <a:endParaRPr lang="fr-BE" dirty="0"/>
          </a:p>
        </p:txBody>
      </p:sp>
    </p:spTree>
    <p:extLst>
      <p:ext uri="{BB962C8B-B14F-4D97-AF65-F5344CB8AC3E}">
        <p14:creationId xmlns:p14="http://schemas.microsoft.com/office/powerpoint/2010/main" val="1182993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455482" y="3573016"/>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r>
              <a:rPr lang="fr-FR" sz="2000" cap="none" dirty="0">
                <a:latin typeface="Times New Roman" panose="02020603050405020304" pitchFamily="18" charset="0"/>
                <a:ea typeface="Times New Roman" panose="02020603050405020304" pitchFamily="18" charset="0"/>
              </a:rPr>
              <a:t>Utilisé un logiciel comptable</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Afin de tenir sa comptabilité complète, il y a lieu de t’utiliser un logiciel comptable afin de pouvoir respecter les règles d’équilibre ACTIF = PASSIF</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La tenue d’une comptabilité en partie double est basée sur l’utilisation d’un plan comptable PCMN, utilisation du modèle pour Asbl.</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1209082" y="1492187"/>
            <a:ext cx="748883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Tenir une comptabilité en partie double</a:t>
            </a:r>
          </a:p>
        </p:txBody>
      </p:sp>
    </p:spTree>
    <p:extLst>
      <p:ext uri="{BB962C8B-B14F-4D97-AF65-F5344CB8AC3E}">
        <p14:creationId xmlns:p14="http://schemas.microsoft.com/office/powerpoint/2010/main" val="27440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179512" y="3794406"/>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r>
              <a:rPr lang="fr-FR" sz="2000" cap="none" dirty="0">
                <a:latin typeface="Times New Roman" panose="02020603050405020304" pitchFamily="18" charset="0"/>
                <a:ea typeface="Times New Roman" panose="02020603050405020304" pitchFamily="18" charset="0"/>
              </a:rPr>
              <a:t>PCMN – classe 1 à 5  (bilan)</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 -    Classe 1: FONDS SOCIAL, PROVISIONS POUR RISQUES ET CHARGES ET DETTES À PLUS D’UN AN</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Classe 2: FRAIS D'ÉTABLISSEMENT, ACTIFS IMMOBILISÉS ET CRÉANCES À PLUS D'UN AN</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Classe 3: STOCKS ET COMMANDES EN COURS D'EXÉCUTION</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Classe 4: CRÉANCES ET DETTES À UN AN AU PLUS</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Classe 5: PLACEMENTS DE TRÉSORERIE ET VALEURS DISPONIBLES</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1209082" y="1492187"/>
            <a:ext cx="748883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Tenir une comptabilité en partie double</a:t>
            </a:r>
          </a:p>
        </p:txBody>
      </p:sp>
    </p:spTree>
    <p:extLst>
      <p:ext uri="{BB962C8B-B14F-4D97-AF65-F5344CB8AC3E}">
        <p14:creationId xmlns:p14="http://schemas.microsoft.com/office/powerpoint/2010/main" val="9796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C2294F-250E-6FC6-75BF-8FE1695C682F}"/>
              </a:ext>
            </a:extLst>
          </p:cNvPr>
          <p:cNvSpPr txBox="1"/>
          <p:nvPr/>
        </p:nvSpPr>
        <p:spPr>
          <a:xfrm>
            <a:off x="755576" y="1536174"/>
            <a:ext cx="5832475" cy="3785652"/>
          </a:xfrm>
          <a:prstGeom prst="rect">
            <a:avLst/>
          </a:prstGeom>
          <a:noFill/>
        </p:spPr>
        <p:txBody>
          <a:bodyPr>
            <a:spAutoFit/>
          </a:bodyPr>
          <a:lstStyle/>
          <a:p>
            <a:pPr algn="ctr" eaLnBrk="1" hangingPunct="1">
              <a:defRPr/>
            </a:pPr>
            <a:r>
              <a:rPr lang="fr-FR" sz="2400" b="1" dirty="0"/>
              <a:t>Qui suis-je:</a:t>
            </a:r>
          </a:p>
          <a:p>
            <a:pPr algn="ctr" eaLnBrk="1" hangingPunct="1">
              <a:defRPr/>
            </a:pPr>
            <a:endParaRPr lang="fr-BE" sz="2400" dirty="0"/>
          </a:p>
          <a:p>
            <a:pPr marL="285750" indent="-285750">
              <a:buFont typeface="Arial" panose="020B0604020202020204" pitchFamily="34" charset="0"/>
              <a:buChar char="•"/>
              <a:defRPr/>
            </a:pPr>
            <a:r>
              <a:rPr lang="fr-FR" sz="2400" dirty="0"/>
              <a:t>Entrepreneur « social »</a:t>
            </a:r>
            <a:endParaRPr lang="fr-BE" sz="2400" dirty="0"/>
          </a:p>
          <a:p>
            <a:pPr marL="285750" indent="-285750" eaLnBrk="1" hangingPunct="1">
              <a:buFont typeface="Arial" panose="020B0604020202020204" pitchFamily="34" charset="0"/>
              <a:buChar char="•"/>
              <a:defRPr/>
            </a:pPr>
            <a:r>
              <a:rPr lang="fr-FR" sz="2400" dirty="0"/>
              <a:t>Entrepreneur « Artiste »</a:t>
            </a:r>
          </a:p>
          <a:p>
            <a:pPr algn="ctr" eaLnBrk="1" hangingPunct="1">
              <a:defRPr/>
            </a:pPr>
            <a:r>
              <a:rPr lang="fr-BE" sz="2400" dirty="0"/>
              <a:t>vs</a:t>
            </a:r>
          </a:p>
          <a:p>
            <a:pPr marL="285750" indent="-285750">
              <a:buFont typeface="Arial" panose="020B0604020202020204" pitchFamily="34" charset="0"/>
              <a:buChar char="•"/>
              <a:defRPr/>
            </a:pPr>
            <a:r>
              <a:rPr lang="fr-FR" sz="2400" dirty="0"/>
              <a:t>Entrepreneur « innovation »</a:t>
            </a:r>
          </a:p>
          <a:p>
            <a:pPr marL="285750" indent="-285750">
              <a:buFont typeface="Arial" panose="020B0604020202020204" pitchFamily="34" charset="0"/>
              <a:buChar char="•"/>
              <a:defRPr/>
            </a:pPr>
            <a:r>
              <a:rPr lang="fr-BE" sz="2400" dirty="0"/>
              <a:t>Entrepreneur « Expert / Consultant»</a:t>
            </a:r>
          </a:p>
          <a:p>
            <a:pPr marL="285750" indent="-285750" eaLnBrk="1" hangingPunct="1">
              <a:buFont typeface="Arial" panose="020B0604020202020204" pitchFamily="34" charset="0"/>
              <a:buChar char="•"/>
              <a:defRPr/>
            </a:pPr>
            <a:r>
              <a:rPr lang="fr-FR" sz="2400" dirty="0"/>
              <a:t>Entrepreneur « business »</a:t>
            </a:r>
            <a:endParaRPr lang="fr-BE" sz="2400" dirty="0"/>
          </a:p>
          <a:p>
            <a:pPr marL="285750" indent="-285750" eaLnBrk="1" hangingPunct="1">
              <a:buFont typeface="Arial" panose="020B0604020202020204" pitchFamily="34" charset="0"/>
              <a:buChar char="•"/>
              <a:defRPr/>
            </a:pPr>
            <a:r>
              <a:rPr lang="fr-FR" sz="2400" dirty="0"/>
              <a:t>Entrepreneur « investisseur »</a:t>
            </a:r>
          </a:p>
          <a:p>
            <a:pPr eaLnBrk="1" hangingPunct="1">
              <a:defRPr/>
            </a:pPr>
            <a:endParaRPr lang="fr-BE" sz="2400" dirty="0"/>
          </a:p>
        </p:txBody>
      </p:sp>
      <p:sp>
        <p:nvSpPr>
          <p:cNvPr id="3" name="ZoneTexte 2">
            <a:extLst>
              <a:ext uri="{FF2B5EF4-FFF2-40B4-BE49-F238E27FC236}">
                <a16:creationId xmlns:a16="http://schemas.microsoft.com/office/drawing/2014/main" id="{614E4203-AB6A-7D28-7A55-3BB1FE23B122}"/>
              </a:ext>
            </a:extLst>
          </p:cNvPr>
          <p:cNvSpPr txBox="1">
            <a:spLocks noChangeArrowheads="1"/>
          </p:cNvSpPr>
          <p:nvPr/>
        </p:nvSpPr>
        <p:spPr bwMode="auto">
          <a:xfrm>
            <a:off x="2051720" y="692696"/>
            <a:ext cx="5041900" cy="461963"/>
          </a:xfrm>
          <a:prstGeom prst="rect">
            <a:avLst/>
          </a:prstGeom>
          <a:noFill/>
          <a:ln w="9525">
            <a:noFill/>
            <a:miter lim="800000"/>
            <a:headEnd/>
            <a:tailEnd/>
          </a:ln>
        </p:spPr>
        <p:txBody>
          <a:bodyPr>
            <a:spAutoFit/>
          </a:bodyPr>
          <a:lstStyle/>
          <a:p>
            <a:pPr algn="ctr" eaLnBrk="1" hangingPunct="1"/>
            <a:r>
              <a:rPr lang="fr-FR" sz="2400" b="1" dirty="0"/>
              <a:t>Mon profil d’entrepreneur</a:t>
            </a:r>
            <a:endParaRPr lang="fr-BE" sz="2400" b="1" dirty="0"/>
          </a:p>
        </p:txBody>
      </p:sp>
      <p:sp>
        <p:nvSpPr>
          <p:cNvPr id="4" name="ZoneTexte 3">
            <a:extLst>
              <a:ext uri="{FF2B5EF4-FFF2-40B4-BE49-F238E27FC236}">
                <a16:creationId xmlns:a16="http://schemas.microsoft.com/office/drawing/2014/main" id="{F08A54F2-6088-A612-CA94-CF6C1A77D7EE}"/>
              </a:ext>
            </a:extLst>
          </p:cNvPr>
          <p:cNvSpPr txBox="1">
            <a:spLocks noChangeArrowheads="1"/>
          </p:cNvSpPr>
          <p:nvPr/>
        </p:nvSpPr>
        <p:spPr bwMode="auto">
          <a:xfrm>
            <a:off x="2448595" y="5733009"/>
            <a:ext cx="4248150" cy="461962"/>
          </a:xfrm>
          <a:prstGeom prst="rect">
            <a:avLst/>
          </a:prstGeom>
          <a:noFill/>
          <a:ln w="9525">
            <a:noFill/>
            <a:miter lim="800000"/>
            <a:headEnd/>
            <a:tailEnd/>
          </a:ln>
        </p:spPr>
        <p:txBody>
          <a:bodyPr>
            <a:spAutoFit/>
          </a:bodyPr>
          <a:lstStyle/>
          <a:p>
            <a:pPr algn="ctr" eaLnBrk="1" hangingPunct="1"/>
            <a:r>
              <a:rPr lang="fr-BE" sz="2400" b="1" dirty="0"/>
              <a:t>Trouver votre définition !</a:t>
            </a:r>
          </a:p>
        </p:txBody>
      </p:sp>
      <p:sp>
        <p:nvSpPr>
          <p:cNvPr id="5" name="Espace réservé de la date 4">
            <a:extLst>
              <a:ext uri="{FF2B5EF4-FFF2-40B4-BE49-F238E27FC236}">
                <a16:creationId xmlns:a16="http://schemas.microsoft.com/office/drawing/2014/main" id="{0937A1C1-9A1E-0B33-0D83-AC56BF99A655}"/>
              </a:ext>
            </a:extLst>
          </p:cNvPr>
          <p:cNvSpPr>
            <a:spLocks noGrp="1"/>
          </p:cNvSpPr>
          <p:nvPr>
            <p:ph type="dt" sz="half" idx="10"/>
          </p:nvPr>
        </p:nvSpPr>
        <p:spPr/>
        <p:txBody>
          <a:bodyPr/>
          <a:lstStyle/>
          <a:p>
            <a:fld id="{093361D8-E430-41F5-A0D1-7D04D355A149}"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13991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251520" y="3429000"/>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r>
              <a:rPr lang="fr-FR" sz="2000" cap="none" dirty="0">
                <a:latin typeface="Times New Roman" panose="02020603050405020304" pitchFamily="18" charset="0"/>
                <a:ea typeface="Times New Roman" panose="02020603050405020304" pitchFamily="18" charset="0"/>
              </a:rPr>
              <a:t>PCMN – classe 6 à7 (Compte de résultat)</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 -   Classe 6: CHARGES</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Classe 7 : PRODUITS</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1209082" y="1492187"/>
            <a:ext cx="748883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Tenir une comptabilité en partie double</a:t>
            </a:r>
          </a:p>
        </p:txBody>
      </p:sp>
    </p:spTree>
    <p:extLst>
      <p:ext uri="{BB962C8B-B14F-4D97-AF65-F5344CB8AC3E}">
        <p14:creationId xmlns:p14="http://schemas.microsoft.com/office/powerpoint/2010/main" val="24250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C63C0A-2FF2-7D00-5353-5A1ACDA50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74"/>
            <a:ext cx="9144000" cy="7112000"/>
          </a:xfrm>
          <a:prstGeom prst="rect">
            <a:avLst/>
          </a:prstGeom>
        </p:spPr>
      </p:pic>
      <p:sp>
        <p:nvSpPr>
          <p:cNvPr id="4" name="Rectangle 3">
            <a:extLst>
              <a:ext uri="{FF2B5EF4-FFF2-40B4-BE49-F238E27FC236}">
                <a16:creationId xmlns:a16="http://schemas.microsoft.com/office/drawing/2014/main" id="{02282671-EB4D-5066-401A-86E0B52F2BA0}"/>
              </a:ext>
            </a:extLst>
          </p:cNvPr>
          <p:cNvSpPr/>
          <p:nvPr/>
        </p:nvSpPr>
        <p:spPr>
          <a:xfrm>
            <a:off x="719572" y="-34274"/>
            <a:ext cx="792088" cy="1128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 name="Rectangle 4">
            <a:extLst>
              <a:ext uri="{FF2B5EF4-FFF2-40B4-BE49-F238E27FC236}">
                <a16:creationId xmlns:a16="http://schemas.microsoft.com/office/drawing/2014/main" id="{E622483F-B61C-7143-3606-59F114715D50}"/>
              </a:ext>
            </a:extLst>
          </p:cNvPr>
          <p:cNvSpPr/>
          <p:nvPr/>
        </p:nvSpPr>
        <p:spPr>
          <a:xfrm>
            <a:off x="557808" y="6745102"/>
            <a:ext cx="1115616" cy="1128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537111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7EC8AC-7D03-D128-5F75-BC51104D8A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p:spPr>
      </p:pic>
      <p:sp>
        <p:nvSpPr>
          <p:cNvPr id="4" name="Rectangle 3">
            <a:extLst>
              <a:ext uri="{FF2B5EF4-FFF2-40B4-BE49-F238E27FC236}">
                <a16:creationId xmlns:a16="http://schemas.microsoft.com/office/drawing/2014/main" id="{FDBF787E-61FE-A838-3C4A-F39221EAF37E}"/>
              </a:ext>
            </a:extLst>
          </p:cNvPr>
          <p:cNvSpPr/>
          <p:nvPr/>
        </p:nvSpPr>
        <p:spPr>
          <a:xfrm>
            <a:off x="827584" y="0"/>
            <a:ext cx="792088" cy="1128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 name="Rectangle 4">
            <a:extLst>
              <a:ext uri="{FF2B5EF4-FFF2-40B4-BE49-F238E27FC236}">
                <a16:creationId xmlns:a16="http://schemas.microsoft.com/office/drawing/2014/main" id="{BE938174-F663-B81A-6FBE-74AA6BA9B0CD}"/>
              </a:ext>
            </a:extLst>
          </p:cNvPr>
          <p:cNvSpPr/>
          <p:nvPr/>
        </p:nvSpPr>
        <p:spPr>
          <a:xfrm>
            <a:off x="611560" y="6525344"/>
            <a:ext cx="1152128" cy="1128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4011652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Comptabilité en partie double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323528" y="2679975"/>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r>
              <a:rPr lang="fr-FR" sz="2000" cap="none" dirty="0">
                <a:latin typeface="Times New Roman" panose="02020603050405020304" pitchFamily="18" charset="0"/>
                <a:ea typeface="Times New Roman" panose="02020603050405020304" pitchFamily="18" charset="0"/>
              </a:rPr>
              <a:t>Modèle comptes annuels </a:t>
            </a:r>
            <a:r>
              <a:rPr lang="fr-FR" sz="2000" cap="none" dirty="0" err="1">
                <a:latin typeface="Times New Roman" panose="02020603050405020304" pitchFamily="18" charset="0"/>
                <a:ea typeface="Times New Roman" panose="02020603050405020304" pitchFamily="18" charset="0"/>
              </a:rPr>
              <a:t>abrégés_petite</a:t>
            </a:r>
            <a:r>
              <a:rPr lang="fr-FR" sz="2000" cap="none" dirty="0">
                <a:latin typeface="Times New Roman" panose="02020603050405020304" pitchFamily="18" charset="0"/>
                <a:ea typeface="Times New Roman" panose="02020603050405020304" pitchFamily="18" charset="0"/>
              </a:rPr>
              <a:t> </a:t>
            </a:r>
            <a:r>
              <a:rPr lang="fr-FR" sz="2000" cap="none" dirty="0" err="1">
                <a:latin typeface="Times New Roman" panose="02020603050405020304" pitchFamily="18" charset="0"/>
                <a:ea typeface="Times New Roman" panose="02020603050405020304" pitchFamily="18" charset="0"/>
              </a:rPr>
              <a:t>asbl_BNB</a:t>
            </a:r>
            <a:r>
              <a:rPr lang="fr-FR" sz="2000" cap="none" dirty="0">
                <a:latin typeface="Times New Roman" panose="02020603050405020304" pitchFamily="18" charset="0"/>
                <a:ea typeface="Times New Roman" panose="02020603050405020304" pitchFamily="18" charset="0"/>
              </a:rPr>
              <a:t> </a:t>
            </a:r>
          </a:p>
          <a:p>
            <a:pPr>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53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683568" y="3810064"/>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r>
              <a:rPr lang="fr-FR" sz="2000" cap="none" dirty="0">
                <a:latin typeface="Times New Roman" panose="02020603050405020304" pitchFamily="18" charset="0"/>
                <a:ea typeface="Times New Roman" panose="02020603050405020304" pitchFamily="18" charset="0"/>
              </a:rPr>
              <a:t>Comptabilité simplifiée vs partie double</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 -   Analyse cash flow (niveau de trésorerie) vs rentabilité</a:t>
            </a:r>
          </a:p>
          <a:p>
            <a:pPr marL="342900" indent="-342900" algn="l">
              <a:buFontTx/>
              <a:buChar char="-"/>
            </a:pPr>
            <a:r>
              <a:rPr lang="fr-FR" sz="2000" b="0" cap="none" dirty="0">
                <a:latin typeface="Times New Roman" panose="02020603050405020304" pitchFamily="18" charset="0"/>
                <a:ea typeface="Times New Roman" panose="02020603050405020304" pitchFamily="18" charset="0"/>
              </a:rPr>
              <a:t>Comptabilité simplifié idéal pour les </a:t>
            </a:r>
            <a:r>
              <a:rPr lang="fr-FR" sz="2000" b="0" cap="none" dirty="0" err="1">
                <a:latin typeface="Times New Roman" panose="02020603050405020304" pitchFamily="18" charset="0"/>
                <a:ea typeface="Times New Roman" panose="02020603050405020304" pitchFamily="18" charset="0"/>
              </a:rPr>
              <a:t>asbl</a:t>
            </a:r>
            <a:r>
              <a:rPr lang="fr-FR" sz="2000" b="0" cap="none" dirty="0">
                <a:latin typeface="Times New Roman" panose="02020603050405020304" pitchFamily="18" charset="0"/>
                <a:ea typeface="Times New Roman" panose="02020603050405020304" pitchFamily="18" charset="0"/>
              </a:rPr>
              <a:t>:</a:t>
            </a:r>
          </a:p>
          <a:p>
            <a:pPr marL="800100" lvl="1" indent="-342900" algn="l">
              <a:buFontTx/>
              <a:buChar char="-"/>
            </a:pPr>
            <a:r>
              <a:rPr lang="fr-FR" sz="2000" b="0" dirty="0">
                <a:latin typeface="Times New Roman" panose="02020603050405020304" pitchFamily="18" charset="0"/>
                <a:ea typeface="Times New Roman" panose="02020603050405020304" pitchFamily="18" charset="0"/>
              </a:rPr>
              <a:t>Ne facture pas beaucoup (pas de créances à suivre)</a:t>
            </a:r>
          </a:p>
          <a:p>
            <a:pPr marL="800100" lvl="1" indent="-342900" algn="l">
              <a:buFontTx/>
              <a:buChar char="-"/>
            </a:pPr>
            <a:r>
              <a:rPr lang="fr-FR" sz="2000" b="0" cap="none" dirty="0">
                <a:latin typeface="Times New Roman" panose="02020603050405020304" pitchFamily="18" charset="0"/>
                <a:ea typeface="Times New Roman" panose="02020603050405020304" pitchFamily="18" charset="0"/>
              </a:rPr>
              <a:t>Ne sont pas assujettie à la TVA</a:t>
            </a:r>
          </a:p>
          <a:p>
            <a:pPr marL="800100" lvl="1" indent="-342900" algn="l">
              <a:buFontTx/>
              <a:buChar char="-"/>
            </a:pPr>
            <a:r>
              <a:rPr lang="fr-FR" sz="2000" b="0" dirty="0">
                <a:latin typeface="Times New Roman" panose="02020603050405020304" pitchFamily="18" charset="0"/>
                <a:ea typeface="Times New Roman" panose="02020603050405020304" pitchFamily="18" charset="0"/>
              </a:rPr>
              <a:t>Ne possède qu’1 seule compte bancaire (2 max)</a:t>
            </a:r>
          </a:p>
          <a:p>
            <a:pPr marL="800100" lvl="1" indent="-342900" algn="l">
              <a:buFontTx/>
              <a:buChar char="-"/>
            </a:pPr>
            <a:r>
              <a:rPr lang="fr-FR" sz="2000" b="0" cap="none" dirty="0">
                <a:latin typeface="Times New Roman" panose="02020603050405020304" pitchFamily="18" charset="0"/>
                <a:ea typeface="Times New Roman" panose="02020603050405020304" pitchFamily="18" charset="0"/>
              </a:rPr>
              <a:t>Staff réduit (1 à 3 personnes)</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1209082" y="1492187"/>
            <a:ext cx="748883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Avantages / inconvénient des deux méthodes</a:t>
            </a:r>
          </a:p>
        </p:txBody>
      </p:sp>
    </p:spTree>
    <p:extLst>
      <p:ext uri="{BB962C8B-B14F-4D97-AF65-F5344CB8AC3E}">
        <p14:creationId xmlns:p14="http://schemas.microsoft.com/office/powerpoint/2010/main" val="27016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966428" y="2857500"/>
            <a:ext cx="7211144" cy="1143000"/>
          </a:xfrm>
        </p:spPr>
        <p:txBody>
          <a:bodyPr>
            <a:normAutofit fontScale="90000"/>
          </a:bodyPr>
          <a:lstStyle/>
          <a:p>
            <a:r>
              <a:rPr lang="fr-BE" dirty="0"/>
              <a:t>3. </a:t>
            </a:r>
            <a:r>
              <a:rPr lang="fr-FR" dirty="0"/>
              <a:t>Gestion financière</a:t>
            </a:r>
            <a:br>
              <a:rPr lang="fr-FR" dirty="0"/>
            </a:br>
            <a:r>
              <a:rPr lang="fr-FR" dirty="0"/>
              <a:t>Le prévisionnel</a:t>
            </a:r>
            <a:br>
              <a:rPr lang="fr-FR" dirty="0"/>
            </a:br>
            <a:r>
              <a:rPr lang="fr-FR" dirty="0"/>
              <a:t>Etablissement du plan prévisionnel </a:t>
            </a:r>
            <a:br>
              <a:rPr lang="fr-FR" dirty="0"/>
            </a:br>
            <a:br>
              <a:rPr lang="fr-FR" dirty="0"/>
            </a:br>
            <a:endParaRPr lang="fr-BE" dirty="0"/>
          </a:p>
        </p:txBody>
      </p:sp>
    </p:spTree>
    <p:extLst>
      <p:ext uri="{BB962C8B-B14F-4D97-AF65-F5344CB8AC3E}">
        <p14:creationId xmlns:p14="http://schemas.microsoft.com/office/powerpoint/2010/main" val="2016611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295400" y="908720"/>
            <a:ext cx="6553200" cy="1066800"/>
          </a:xfrm>
        </p:spPr>
        <p:txBody>
          <a:bodyPr>
            <a:normAutofit fontScale="90000"/>
          </a:bodyPr>
          <a:lstStyle/>
          <a:p>
            <a:pPr>
              <a:defRPr/>
            </a:pPr>
            <a:r>
              <a:rPr lang="fr-FR" sz="3600" dirty="0"/>
              <a:t>Gestion financière: </a:t>
            </a:r>
            <a:br>
              <a:rPr lang="fr-FR" sz="3600" dirty="0"/>
            </a:br>
            <a:r>
              <a:rPr lang="fr-FR" sz="3600" dirty="0"/>
              <a:t>en pratique</a:t>
            </a:r>
            <a:br>
              <a:rPr lang="fr-FR" sz="3600" dirty="0"/>
            </a:br>
            <a:endParaRPr lang="fr-BE" sz="3600" dirty="0">
              <a:solidFill>
                <a:schemeClr val="tx2"/>
              </a:solidFill>
              <a:latin typeface="Arial Rounded MT Bold" pitchFamily="34" charset="0"/>
            </a:endParaRPr>
          </a:p>
        </p:txBody>
      </p:sp>
      <p:sp>
        <p:nvSpPr>
          <p:cNvPr id="4" name="Espace réservé du contenu 2"/>
          <p:cNvSpPr txBox="1">
            <a:spLocks/>
          </p:cNvSpPr>
          <p:nvPr/>
        </p:nvSpPr>
        <p:spPr>
          <a:xfrm>
            <a:off x="2293937" y="2543471"/>
            <a:ext cx="5202734" cy="21816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Etablissement du plan prévisionnel </a:t>
            </a:r>
          </a:p>
          <a:p>
            <a:pPr marL="0" indent="0">
              <a:buNone/>
            </a:pPr>
            <a:endParaRPr lang="fr-BE" dirty="0"/>
          </a:p>
          <a:p>
            <a:endParaRPr lang="fr-BE" altLang="fr-FR" dirty="0"/>
          </a:p>
        </p:txBody>
      </p:sp>
      <p:pic>
        <p:nvPicPr>
          <p:cNvPr id="2" name="Image 1" descr="https://encrypted-tbn3.gstatic.com/images?q=tbn:ANd9GcTiRCqrRCOjCpSkABA2wLDyVHsloyqFWaQYZyHnQVJ_Y9s8WyCm">
            <a:extLst>
              <a:ext uri="{FF2B5EF4-FFF2-40B4-BE49-F238E27FC236}">
                <a16:creationId xmlns:a16="http://schemas.microsoft.com/office/drawing/2014/main" id="{081A0C47-1D77-1C0D-E9C7-C96119AC9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205038"/>
            <a:ext cx="17986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https://encrypted-tbn1.gstatic.com/images?q=tbn:ANd9GcSpwLH_OUDmtfZLf06-RFoUZR9YOtq6bK4umRf92dWdT33kR_5Q">
            <a:extLst>
              <a:ext uri="{FF2B5EF4-FFF2-40B4-BE49-F238E27FC236}">
                <a16:creationId xmlns:a16="http://schemas.microsoft.com/office/drawing/2014/main" id="{EA8DF6D5-C0E2-7832-36DE-001B42D994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2750" y="3836752"/>
            <a:ext cx="2151825" cy="23730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4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81BD89E-42F5-CC1B-0591-AE19CB304A00}"/>
              </a:ext>
            </a:extLst>
          </p:cNvPr>
          <p:cNvSpPr txBox="1"/>
          <p:nvPr/>
        </p:nvSpPr>
        <p:spPr>
          <a:xfrm>
            <a:off x="2195736" y="2420888"/>
            <a:ext cx="4572000" cy="1384995"/>
          </a:xfrm>
          <a:prstGeom prst="rect">
            <a:avLst/>
          </a:prstGeom>
          <a:noFill/>
        </p:spPr>
        <p:txBody>
          <a:bodyPr wrap="square">
            <a:spAutoFit/>
          </a:bodyPr>
          <a:lstStyle/>
          <a:p>
            <a:pPr algn="ctr">
              <a:buFont typeface="Arial" pitchFamily="34" charset="0"/>
              <a:buNone/>
            </a:pPr>
            <a:endParaRPr lang="fr-BE" sz="2800" b="1" dirty="0"/>
          </a:p>
          <a:p>
            <a:pPr algn="ctr">
              <a:buFont typeface="Arial" pitchFamily="34" charset="0"/>
              <a:buNone/>
            </a:pPr>
            <a:r>
              <a:rPr lang="fr-BE" sz="2800" b="1" dirty="0"/>
              <a:t> </a:t>
            </a:r>
            <a:r>
              <a:rPr lang="fr-FR" sz="2800" dirty="0">
                <a:latin typeface="Times New Roman" panose="02020603050405020304" pitchFamily="18" charset="0"/>
                <a:ea typeface="Times New Roman" panose="02020603050405020304" pitchFamily="18" charset="0"/>
              </a:rPr>
              <a:t>Définir sa stratégie 3 ans et ses objectifs annuels</a:t>
            </a:r>
            <a:endParaRPr lang="fr-FR" sz="2800" dirty="0"/>
          </a:p>
        </p:txBody>
      </p:sp>
      <p:sp>
        <p:nvSpPr>
          <p:cNvPr id="2" name="Titre 1">
            <a:extLst>
              <a:ext uri="{FF2B5EF4-FFF2-40B4-BE49-F238E27FC236}">
                <a16:creationId xmlns:a16="http://schemas.microsoft.com/office/drawing/2014/main" id="{A37C608F-DC76-A9C5-1908-FA06448AE6C2}"/>
              </a:ext>
            </a:extLst>
          </p:cNvPr>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Plan </a:t>
            </a:r>
            <a:r>
              <a:rPr lang="fr-BE" sz="3200" u="sng" dirty="0" err="1">
                <a:solidFill>
                  <a:schemeClr val="tx2">
                    <a:lumMod val="75000"/>
                  </a:schemeClr>
                </a:solidFill>
                <a:latin typeface="Arial Rounded MT Bold" pitchFamily="34" charset="0"/>
              </a:rPr>
              <a:t>Previsionnel</a:t>
            </a:r>
            <a:r>
              <a:rPr lang="fr-BE" sz="3600" u="sng" dirty="0">
                <a:solidFill>
                  <a:schemeClr val="tx2">
                    <a:lumMod val="75000"/>
                  </a:schemeClr>
                </a:solidFill>
                <a:latin typeface="Arial Rounded MT Bold" pitchFamily="34" charset="0"/>
              </a:rPr>
              <a:t> :</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Tree>
    <p:extLst>
      <p:ext uri="{BB962C8B-B14F-4D97-AF65-F5344CB8AC3E}">
        <p14:creationId xmlns:p14="http://schemas.microsoft.com/office/powerpoint/2010/main" val="20560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vers le bas 3">
            <a:extLst>
              <a:ext uri="{FF2B5EF4-FFF2-40B4-BE49-F238E27FC236}">
                <a16:creationId xmlns:a16="http://schemas.microsoft.com/office/drawing/2014/main" id="{077FADAC-4724-D992-7BCC-0EC3CCFAD863}"/>
              </a:ext>
            </a:extLst>
          </p:cNvPr>
          <p:cNvSpPr/>
          <p:nvPr/>
        </p:nvSpPr>
        <p:spPr>
          <a:xfrm>
            <a:off x="4208317" y="2536825"/>
            <a:ext cx="574675" cy="3603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p>
        </p:txBody>
      </p:sp>
      <p:sp>
        <p:nvSpPr>
          <p:cNvPr id="3" name="Flèche vers le bas 4">
            <a:extLst>
              <a:ext uri="{FF2B5EF4-FFF2-40B4-BE49-F238E27FC236}">
                <a16:creationId xmlns:a16="http://schemas.microsoft.com/office/drawing/2014/main" id="{A88931C1-928A-BEFD-2DCC-44512D16BFF7}"/>
              </a:ext>
            </a:extLst>
          </p:cNvPr>
          <p:cNvSpPr/>
          <p:nvPr/>
        </p:nvSpPr>
        <p:spPr>
          <a:xfrm>
            <a:off x="4279755" y="4465638"/>
            <a:ext cx="503237" cy="36036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p>
        </p:txBody>
      </p:sp>
      <p:sp>
        <p:nvSpPr>
          <p:cNvPr id="4" name="Rectangle 3">
            <a:extLst>
              <a:ext uri="{FF2B5EF4-FFF2-40B4-BE49-F238E27FC236}">
                <a16:creationId xmlns:a16="http://schemas.microsoft.com/office/drawing/2014/main" id="{9A9D49CC-60A6-173E-19D8-005F460D7572}"/>
              </a:ext>
            </a:extLst>
          </p:cNvPr>
          <p:cNvSpPr/>
          <p:nvPr/>
        </p:nvSpPr>
        <p:spPr>
          <a:xfrm>
            <a:off x="3208192" y="3251200"/>
            <a:ext cx="3095625" cy="1222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sz="2400" dirty="0">
                <a:solidFill>
                  <a:schemeClr val="tx1"/>
                </a:solidFill>
                <a:latin typeface="Arial Rounded MT Bold" pitchFamily="34" charset="0"/>
              </a:rPr>
              <a:t>STRATEGIES</a:t>
            </a:r>
          </a:p>
          <a:p>
            <a:pPr algn="ctr" eaLnBrk="1" hangingPunct="1">
              <a:defRPr/>
            </a:pPr>
            <a:r>
              <a:rPr lang="fr-BE" dirty="0">
                <a:solidFill>
                  <a:schemeClr val="tx1"/>
                </a:solidFill>
              </a:rPr>
              <a:t>(moyen terme)</a:t>
            </a:r>
          </a:p>
          <a:p>
            <a:pPr algn="ctr" eaLnBrk="1" hangingPunct="1">
              <a:defRPr/>
            </a:pPr>
            <a:endParaRPr lang="fr-BE" dirty="0">
              <a:solidFill>
                <a:schemeClr val="tx1"/>
              </a:solidFill>
            </a:endParaRPr>
          </a:p>
          <a:p>
            <a:pPr algn="ctr" eaLnBrk="1" hangingPunct="1">
              <a:defRPr/>
            </a:pPr>
            <a:endParaRPr lang="fr-BE" dirty="0">
              <a:solidFill>
                <a:schemeClr val="tx1"/>
              </a:solidFill>
            </a:endParaRPr>
          </a:p>
          <a:p>
            <a:pPr algn="ctr" eaLnBrk="1" hangingPunct="1">
              <a:defRPr/>
            </a:pPr>
            <a:endParaRPr lang="fr-BE" dirty="0">
              <a:solidFill>
                <a:schemeClr val="tx1"/>
              </a:solidFill>
            </a:endParaRPr>
          </a:p>
        </p:txBody>
      </p:sp>
      <p:sp>
        <p:nvSpPr>
          <p:cNvPr id="5" name="Rectangle 4">
            <a:extLst>
              <a:ext uri="{FF2B5EF4-FFF2-40B4-BE49-F238E27FC236}">
                <a16:creationId xmlns:a16="http://schemas.microsoft.com/office/drawing/2014/main" id="{1E424F2D-58C4-89D2-9B6F-DD490874D834}"/>
              </a:ext>
            </a:extLst>
          </p:cNvPr>
          <p:cNvSpPr/>
          <p:nvPr/>
        </p:nvSpPr>
        <p:spPr>
          <a:xfrm>
            <a:off x="2981180" y="4822825"/>
            <a:ext cx="3095625" cy="134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sz="2400" dirty="0">
                <a:solidFill>
                  <a:schemeClr val="tx1"/>
                </a:solidFill>
                <a:latin typeface="Arial Rounded MT Bold" pitchFamily="34" charset="0"/>
              </a:rPr>
              <a:t>OBJECTIFS</a:t>
            </a:r>
          </a:p>
          <a:p>
            <a:pPr algn="ctr" eaLnBrk="1" hangingPunct="1">
              <a:defRPr/>
            </a:pPr>
            <a:r>
              <a:rPr lang="fr-BE" dirty="0">
                <a:solidFill>
                  <a:schemeClr val="tx1"/>
                </a:solidFill>
              </a:rPr>
              <a:t>(court terme)</a:t>
            </a:r>
          </a:p>
          <a:p>
            <a:pPr algn="ctr" eaLnBrk="1" hangingPunct="1">
              <a:defRPr/>
            </a:pPr>
            <a:endParaRPr lang="fr-BE" dirty="0">
              <a:solidFill>
                <a:schemeClr val="tx1"/>
              </a:solidFill>
            </a:endParaRPr>
          </a:p>
        </p:txBody>
      </p:sp>
      <p:pic>
        <p:nvPicPr>
          <p:cNvPr id="6" name="Picture 10" descr="http://www.iuma-danale.net/wp-content/uploads/2014/09/vision-banner.png">
            <a:extLst>
              <a:ext uri="{FF2B5EF4-FFF2-40B4-BE49-F238E27FC236}">
                <a16:creationId xmlns:a16="http://schemas.microsoft.com/office/drawing/2014/main" id="{77B8058E-06CE-CCE2-F3AC-6ED6D270E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08013"/>
            <a:ext cx="4857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http://www.modedigital.fr/wp-content/uploads/2013/02/Fotolia_42033933_S1-480x396.jpg">
            <a:extLst>
              <a:ext uri="{FF2B5EF4-FFF2-40B4-BE49-F238E27FC236}">
                <a16:creationId xmlns:a16="http://schemas.microsoft.com/office/drawing/2014/main" id="{24299A5E-B4AA-8F48-993E-7E05EA0C66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255" y="2822575"/>
            <a:ext cx="17859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p3.storage.canalblog.com/32/28/943188/98906005.jpg">
            <a:extLst>
              <a:ext uri="{FF2B5EF4-FFF2-40B4-BE49-F238E27FC236}">
                <a16:creationId xmlns:a16="http://schemas.microsoft.com/office/drawing/2014/main" id="{F68DD199-9F3B-C70C-A4C2-3098B0E69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079" y="4279584"/>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financière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2699792" y="1327150"/>
            <a:ext cx="4969319"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 budget simplifié</a:t>
            </a:r>
          </a:p>
        </p:txBody>
      </p:sp>
      <p:pic>
        <p:nvPicPr>
          <p:cNvPr id="3" name="Image 2">
            <a:extLst>
              <a:ext uri="{FF2B5EF4-FFF2-40B4-BE49-F238E27FC236}">
                <a16:creationId xmlns:a16="http://schemas.microsoft.com/office/drawing/2014/main" id="{C03F7DD7-D297-A6EB-9DBC-24EF831F626C}"/>
              </a:ext>
            </a:extLst>
          </p:cNvPr>
          <p:cNvPicPr>
            <a:picLocks noChangeAspect="1"/>
          </p:cNvPicPr>
          <p:nvPr/>
        </p:nvPicPr>
        <p:blipFill>
          <a:blip r:embed="rId2"/>
          <a:stretch>
            <a:fillRect/>
          </a:stretch>
        </p:blipFill>
        <p:spPr>
          <a:xfrm>
            <a:off x="899592" y="2204864"/>
            <a:ext cx="6915150" cy="2924175"/>
          </a:xfrm>
          <a:prstGeom prst="rect">
            <a:avLst/>
          </a:prstGeom>
        </p:spPr>
      </p:pic>
    </p:spTree>
    <p:extLst>
      <p:ext uri="{BB962C8B-B14F-4D97-AF65-F5344CB8AC3E}">
        <p14:creationId xmlns:p14="http://schemas.microsoft.com/office/powerpoint/2010/main" val="9114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dirty="0"/>
              <a:t>Introduction – Vision et </a:t>
            </a:r>
            <a:r>
              <a:rPr dirty="0" err="1"/>
              <a:t>objet</a:t>
            </a:r>
            <a:r>
              <a:rPr dirty="0"/>
              <a:t> social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financière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5292080" y="2651125"/>
            <a:ext cx="3673175"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 budget détaillé</a:t>
            </a:r>
          </a:p>
        </p:txBody>
      </p:sp>
      <p:pic>
        <p:nvPicPr>
          <p:cNvPr id="3" name="Image 2">
            <a:extLst>
              <a:ext uri="{FF2B5EF4-FFF2-40B4-BE49-F238E27FC236}">
                <a16:creationId xmlns:a16="http://schemas.microsoft.com/office/drawing/2014/main" id="{3361B6A6-8E73-324A-54A4-DE955850914F}"/>
              </a:ext>
            </a:extLst>
          </p:cNvPr>
          <p:cNvPicPr>
            <a:picLocks noChangeAspect="1"/>
          </p:cNvPicPr>
          <p:nvPr/>
        </p:nvPicPr>
        <p:blipFill>
          <a:blip r:embed="rId2"/>
          <a:stretch>
            <a:fillRect/>
          </a:stretch>
        </p:blipFill>
        <p:spPr>
          <a:xfrm>
            <a:off x="446087" y="764704"/>
            <a:ext cx="4241628" cy="5386897"/>
          </a:xfrm>
          <a:prstGeom prst="rect">
            <a:avLst/>
          </a:prstGeom>
        </p:spPr>
      </p:pic>
    </p:spTree>
    <p:extLst>
      <p:ext uri="{BB962C8B-B14F-4D97-AF65-F5344CB8AC3E}">
        <p14:creationId xmlns:p14="http://schemas.microsoft.com/office/powerpoint/2010/main" val="40077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57200" y="2857500"/>
            <a:ext cx="8229600" cy="1143000"/>
          </a:xfrm>
        </p:spPr>
        <p:txBody>
          <a:bodyPr>
            <a:normAutofit fontScale="90000"/>
          </a:bodyPr>
          <a:lstStyle/>
          <a:p>
            <a:r>
              <a:rPr lang="fr-FR" sz="4400" dirty="0">
                <a:solidFill>
                  <a:srgbClr val="0070C0"/>
                </a:solidFill>
              </a:rPr>
              <a:t>PARTIE II: </a:t>
            </a:r>
            <a:r>
              <a:rPr lang="fr-FR" dirty="0">
                <a:solidFill>
                  <a:srgbClr val="0070C0"/>
                </a:solidFill>
              </a:rPr>
              <a:t>Atelier</a:t>
            </a:r>
            <a:r>
              <a:rPr lang="fr-FR" sz="4400" dirty="0">
                <a:solidFill>
                  <a:srgbClr val="0070C0"/>
                </a:solidFill>
              </a:rPr>
              <a:t> pratique</a:t>
            </a:r>
            <a:br>
              <a:rPr lang="fr-FR" sz="4400" dirty="0">
                <a:solidFill>
                  <a:srgbClr val="0070C0"/>
                </a:solidFill>
              </a:rPr>
            </a:br>
            <a:endParaRPr lang="fr-BE" dirty="0"/>
          </a:p>
        </p:txBody>
      </p:sp>
    </p:spTree>
    <p:extLst>
      <p:ext uri="{BB962C8B-B14F-4D97-AF65-F5344CB8AC3E}">
        <p14:creationId xmlns:p14="http://schemas.microsoft.com/office/powerpoint/2010/main" val="2544127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84359-85A0-A45D-8200-31396464C5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F2839-4280-A6EB-79FC-DB8C79D479A5}"/>
              </a:ext>
            </a:extLst>
          </p:cNvPr>
          <p:cNvSpPr>
            <a:spLocks noGrp="1"/>
          </p:cNvSpPr>
          <p:nvPr>
            <p:ph idx="1"/>
          </p:nvPr>
        </p:nvSpPr>
        <p:spPr/>
        <p:txBody>
          <a:bodyPr/>
          <a:lstStyle/>
          <a:p>
            <a:r>
              <a:rPr lang="fr-FR" dirty="0"/>
              <a:t>Exercice</a:t>
            </a:r>
            <a:r>
              <a:rPr dirty="0"/>
              <a:t> </a:t>
            </a:r>
            <a:r>
              <a:rPr lang="fr-FR" dirty="0"/>
              <a:t>1</a:t>
            </a:r>
            <a:r>
              <a:rPr dirty="0"/>
              <a:t>: clarifier la mission </a:t>
            </a:r>
            <a:r>
              <a:rPr dirty="0" err="1"/>
              <a:t>d’une</a:t>
            </a:r>
            <a:r>
              <a:rPr dirty="0"/>
              <a:t> ASBL et son </a:t>
            </a:r>
            <a:r>
              <a:rPr dirty="0" err="1"/>
              <a:t>objet</a:t>
            </a:r>
            <a:r>
              <a:rPr dirty="0"/>
              <a:t> social.</a:t>
            </a:r>
          </a:p>
          <a:p>
            <a:r>
              <a:rPr dirty="0"/>
              <a:t>🛠 </a:t>
            </a:r>
            <a:r>
              <a:rPr dirty="0" err="1"/>
              <a:t>Méthodes</a:t>
            </a:r>
            <a:r>
              <a:rPr dirty="0"/>
              <a:t> : </a:t>
            </a:r>
            <a:r>
              <a:rPr dirty="0" err="1"/>
              <a:t>exemples</a:t>
            </a:r>
            <a:r>
              <a:rPr dirty="0"/>
              <a:t> </a:t>
            </a:r>
            <a:r>
              <a:rPr dirty="0" err="1"/>
              <a:t>concrets</a:t>
            </a:r>
            <a:r>
              <a:rPr dirty="0"/>
              <a:t>, partage </a:t>
            </a:r>
            <a:r>
              <a:rPr dirty="0" err="1"/>
              <a:t>d’expérience</a:t>
            </a:r>
            <a:r>
              <a:rPr dirty="0"/>
              <a:t>, </a:t>
            </a:r>
            <a:r>
              <a:rPr dirty="0" err="1"/>
              <a:t>statuts</a:t>
            </a:r>
            <a:r>
              <a:rPr dirty="0"/>
              <a:t> à lire.</a:t>
            </a:r>
          </a:p>
        </p:txBody>
      </p:sp>
      <p:sp>
        <p:nvSpPr>
          <p:cNvPr id="7" name="Title 1">
            <a:extLst>
              <a:ext uri="{FF2B5EF4-FFF2-40B4-BE49-F238E27FC236}">
                <a16:creationId xmlns:a16="http://schemas.microsoft.com/office/drawing/2014/main" id="{BA44D7C6-BAF3-1CCE-2B8F-4CE2CBC43349}"/>
              </a:ext>
            </a:extLst>
          </p:cNvPr>
          <p:cNvSpPr>
            <a:spLocks noGrp="1"/>
          </p:cNvSpPr>
          <p:nvPr>
            <p:ph type="title"/>
          </p:nvPr>
        </p:nvSpPr>
        <p:spPr>
          <a:xfrm>
            <a:off x="457200" y="274638"/>
            <a:ext cx="8229600" cy="1143000"/>
          </a:xfrm>
        </p:spPr>
        <p:txBody>
          <a:bodyPr/>
          <a:lstStyle/>
          <a:p>
            <a:r>
              <a:rPr lang="fr-FR" dirty="0"/>
              <a:t>Cas</a:t>
            </a:r>
            <a:r>
              <a:rPr dirty="0"/>
              <a:t> pratique –</a:t>
            </a:r>
            <a:r>
              <a:rPr lang="fr-FR" dirty="0"/>
              <a:t> votre </a:t>
            </a:r>
            <a:r>
              <a:rPr lang="fr-FR" dirty="0" err="1"/>
              <a:t>asbl</a:t>
            </a:r>
            <a:r>
              <a:rPr dirty="0"/>
              <a:t> </a:t>
            </a:r>
          </a:p>
        </p:txBody>
      </p:sp>
    </p:spTree>
    <p:extLst>
      <p:ext uri="{BB962C8B-B14F-4D97-AF65-F5344CB8AC3E}">
        <p14:creationId xmlns:p14="http://schemas.microsoft.com/office/powerpoint/2010/main" val="187229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E47AB-C658-0026-3786-3B6C64E2F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54C98-FCAE-EDFC-AD6C-94E81ACB17CD}"/>
              </a:ext>
            </a:extLst>
          </p:cNvPr>
          <p:cNvSpPr>
            <a:spLocks noGrp="1"/>
          </p:cNvSpPr>
          <p:nvPr>
            <p:ph type="title"/>
          </p:nvPr>
        </p:nvSpPr>
        <p:spPr/>
        <p:txBody>
          <a:bodyPr/>
          <a:lstStyle/>
          <a:p>
            <a:r>
              <a:rPr lang="fr-FR" dirty="0"/>
              <a:t>Cas</a:t>
            </a:r>
            <a:r>
              <a:rPr dirty="0"/>
              <a:t> pratique –</a:t>
            </a:r>
            <a:r>
              <a:rPr lang="fr-FR" dirty="0"/>
              <a:t> votre </a:t>
            </a:r>
            <a:r>
              <a:rPr lang="fr-FR" dirty="0" err="1"/>
              <a:t>asbl</a:t>
            </a:r>
            <a:r>
              <a:rPr dirty="0"/>
              <a:t> </a:t>
            </a:r>
          </a:p>
        </p:txBody>
      </p:sp>
      <p:sp>
        <p:nvSpPr>
          <p:cNvPr id="3" name="Content Placeholder 2">
            <a:extLst>
              <a:ext uri="{FF2B5EF4-FFF2-40B4-BE49-F238E27FC236}">
                <a16:creationId xmlns:a16="http://schemas.microsoft.com/office/drawing/2014/main" id="{9ADC85BB-5552-6C9A-C3CA-51D586532C0E}"/>
              </a:ext>
            </a:extLst>
          </p:cNvPr>
          <p:cNvSpPr>
            <a:spLocks noGrp="1"/>
          </p:cNvSpPr>
          <p:nvPr>
            <p:ph idx="1"/>
          </p:nvPr>
        </p:nvSpPr>
        <p:spPr/>
        <p:txBody>
          <a:bodyPr/>
          <a:lstStyle/>
          <a:p>
            <a:r>
              <a:rPr lang="fr-FR" dirty="0"/>
              <a:t>Exercice 2</a:t>
            </a:r>
            <a:r>
              <a:rPr dirty="0"/>
              <a:t>: identifier les </a:t>
            </a:r>
            <a:r>
              <a:rPr dirty="0" err="1"/>
              <a:t>manquements</a:t>
            </a:r>
            <a:r>
              <a:rPr dirty="0"/>
              <a:t>, proposer un plan </a:t>
            </a:r>
            <a:r>
              <a:rPr dirty="0" err="1"/>
              <a:t>d’action</a:t>
            </a:r>
            <a:r>
              <a:rPr dirty="0"/>
              <a:t>.</a:t>
            </a:r>
          </a:p>
          <a:p>
            <a:r>
              <a:rPr dirty="0"/>
              <a:t>🛠 Travail </a:t>
            </a:r>
            <a:r>
              <a:rPr dirty="0" err="1"/>
              <a:t>en</a:t>
            </a:r>
            <a:r>
              <a:rPr dirty="0"/>
              <a:t> </a:t>
            </a:r>
            <a:r>
              <a:rPr dirty="0" err="1"/>
              <a:t>binôme</a:t>
            </a:r>
            <a:r>
              <a:rPr dirty="0"/>
              <a:t> : fiche diagnostic + fiche plan </a:t>
            </a:r>
            <a:r>
              <a:rPr dirty="0" err="1"/>
              <a:t>d’action</a:t>
            </a:r>
            <a:r>
              <a:rPr dirty="0"/>
              <a:t> à </a:t>
            </a:r>
            <a:r>
              <a:rPr dirty="0" err="1"/>
              <a:t>remplir</a:t>
            </a:r>
            <a:r>
              <a:rPr dirty="0"/>
              <a:t>.</a:t>
            </a:r>
          </a:p>
        </p:txBody>
      </p:sp>
    </p:spTree>
    <p:extLst>
      <p:ext uri="{BB962C8B-B14F-4D97-AF65-F5344CB8AC3E}">
        <p14:creationId xmlns:p14="http://schemas.microsoft.com/office/powerpoint/2010/main" val="1223887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A760-3331-2D36-6320-22AE50D4E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9648D-04C2-A899-56AA-16507EACA0C2}"/>
              </a:ext>
            </a:extLst>
          </p:cNvPr>
          <p:cNvSpPr>
            <a:spLocks noGrp="1"/>
          </p:cNvSpPr>
          <p:nvPr>
            <p:ph type="title"/>
          </p:nvPr>
        </p:nvSpPr>
        <p:spPr/>
        <p:txBody>
          <a:bodyPr/>
          <a:lstStyle/>
          <a:p>
            <a:r>
              <a:rPr lang="fr-FR" dirty="0"/>
              <a:t>Cas</a:t>
            </a:r>
            <a:r>
              <a:rPr dirty="0"/>
              <a:t> pratique –</a:t>
            </a:r>
            <a:r>
              <a:rPr lang="fr-FR" dirty="0"/>
              <a:t> votre </a:t>
            </a:r>
            <a:r>
              <a:rPr lang="fr-FR" dirty="0" err="1"/>
              <a:t>asbl</a:t>
            </a:r>
            <a:r>
              <a:rPr dirty="0"/>
              <a:t> </a:t>
            </a:r>
          </a:p>
        </p:txBody>
      </p:sp>
      <p:sp>
        <p:nvSpPr>
          <p:cNvPr id="3" name="Content Placeholder 2">
            <a:extLst>
              <a:ext uri="{FF2B5EF4-FFF2-40B4-BE49-F238E27FC236}">
                <a16:creationId xmlns:a16="http://schemas.microsoft.com/office/drawing/2014/main" id="{8F3ABE76-EE84-8710-B184-6F566C560A87}"/>
              </a:ext>
            </a:extLst>
          </p:cNvPr>
          <p:cNvSpPr>
            <a:spLocks noGrp="1"/>
          </p:cNvSpPr>
          <p:nvPr>
            <p:ph idx="1"/>
          </p:nvPr>
        </p:nvSpPr>
        <p:spPr/>
        <p:txBody>
          <a:bodyPr/>
          <a:lstStyle/>
          <a:p>
            <a:r>
              <a:rPr lang="fr-FR" dirty="0"/>
              <a:t>Exercice 3</a:t>
            </a:r>
            <a:r>
              <a:rPr dirty="0"/>
              <a:t>: </a:t>
            </a:r>
            <a:r>
              <a:rPr lang="fr-FR" dirty="0"/>
              <a:t>quel type de comptabilité</a:t>
            </a:r>
            <a:r>
              <a:rPr dirty="0"/>
              <a:t>.</a:t>
            </a:r>
          </a:p>
          <a:p>
            <a:r>
              <a:rPr dirty="0"/>
              <a:t>🛠 Travail </a:t>
            </a:r>
            <a:r>
              <a:rPr dirty="0" err="1"/>
              <a:t>en</a:t>
            </a:r>
            <a:r>
              <a:rPr dirty="0"/>
              <a:t> </a:t>
            </a:r>
            <a:r>
              <a:rPr dirty="0" err="1"/>
              <a:t>binôme</a:t>
            </a:r>
            <a:r>
              <a:rPr dirty="0"/>
              <a:t> : fiche diagnostic + fiche plan </a:t>
            </a:r>
            <a:r>
              <a:rPr dirty="0" err="1"/>
              <a:t>d’action</a:t>
            </a:r>
            <a:r>
              <a:rPr dirty="0"/>
              <a:t> à </a:t>
            </a:r>
            <a:r>
              <a:rPr dirty="0" err="1"/>
              <a:t>remplir</a:t>
            </a:r>
            <a:r>
              <a:rPr dirty="0"/>
              <a:t>.</a:t>
            </a:r>
          </a:p>
        </p:txBody>
      </p:sp>
    </p:spTree>
    <p:extLst>
      <p:ext uri="{BB962C8B-B14F-4D97-AF65-F5344CB8AC3E}">
        <p14:creationId xmlns:p14="http://schemas.microsoft.com/office/powerpoint/2010/main" val="30067509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C498E-9790-875D-7A5C-0F9DA86F6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0722D-3A9C-4CC9-F98C-649027532F6E}"/>
              </a:ext>
            </a:extLst>
          </p:cNvPr>
          <p:cNvSpPr>
            <a:spLocks noGrp="1"/>
          </p:cNvSpPr>
          <p:nvPr>
            <p:ph type="title"/>
          </p:nvPr>
        </p:nvSpPr>
        <p:spPr/>
        <p:txBody>
          <a:bodyPr/>
          <a:lstStyle/>
          <a:p>
            <a:r>
              <a:rPr lang="fr-FR" dirty="0"/>
              <a:t>Cas</a:t>
            </a:r>
            <a:r>
              <a:rPr dirty="0"/>
              <a:t> pratique –</a:t>
            </a:r>
            <a:r>
              <a:rPr lang="fr-FR" dirty="0"/>
              <a:t> votre </a:t>
            </a:r>
            <a:r>
              <a:rPr lang="fr-FR" dirty="0" err="1"/>
              <a:t>asbl</a:t>
            </a:r>
            <a:r>
              <a:rPr dirty="0"/>
              <a:t> </a:t>
            </a:r>
          </a:p>
        </p:txBody>
      </p:sp>
      <p:sp>
        <p:nvSpPr>
          <p:cNvPr id="3" name="Content Placeholder 2">
            <a:extLst>
              <a:ext uri="{FF2B5EF4-FFF2-40B4-BE49-F238E27FC236}">
                <a16:creationId xmlns:a16="http://schemas.microsoft.com/office/drawing/2014/main" id="{FE14FD65-B7D2-A8DE-94A8-0AE12824DB41}"/>
              </a:ext>
            </a:extLst>
          </p:cNvPr>
          <p:cNvSpPr>
            <a:spLocks noGrp="1"/>
          </p:cNvSpPr>
          <p:nvPr>
            <p:ph idx="1"/>
          </p:nvPr>
        </p:nvSpPr>
        <p:spPr/>
        <p:txBody>
          <a:bodyPr/>
          <a:lstStyle/>
          <a:p>
            <a:r>
              <a:rPr lang="fr-FR" dirty="0"/>
              <a:t>Exercice 4</a:t>
            </a:r>
            <a:r>
              <a:rPr dirty="0"/>
              <a:t>: </a:t>
            </a:r>
            <a:r>
              <a:rPr lang="fr-FR" dirty="0"/>
              <a:t>établir le budget prévisionnel</a:t>
            </a:r>
            <a:r>
              <a:rPr dirty="0"/>
              <a:t>.</a:t>
            </a:r>
          </a:p>
          <a:p>
            <a:r>
              <a:rPr dirty="0"/>
              <a:t>🛠 Travail </a:t>
            </a:r>
            <a:r>
              <a:rPr dirty="0" err="1"/>
              <a:t>en</a:t>
            </a:r>
            <a:r>
              <a:rPr dirty="0"/>
              <a:t> </a:t>
            </a:r>
            <a:r>
              <a:rPr dirty="0" err="1"/>
              <a:t>binôme</a:t>
            </a:r>
            <a:r>
              <a:rPr dirty="0"/>
              <a:t> : fiche diagnostic + fiche plan </a:t>
            </a:r>
            <a:r>
              <a:rPr dirty="0" err="1"/>
              <a:t>d’action</a:t>
            </a:r>
            <a:r>
              <a:rPr dirty="0"/>
              <a:t> à </a:t>
            </a:r>
            <a:r>
              <a:rPr dirty="0" err="1"/>
              <a:t>remplir</a:t>
            </a:r>
            <a:r>
              <a:rPr dirty="0"/>
              <a:t>.</a:t>
            </a:r>
          </a:p>
        </p:txBody>
      </p:sp>
    </p:spTree>
    <p:extLst>
      <p:ext uri="{BB962C8B-B14F-4D97-AF65-F5344CB8AC3E}">
        <p14:creationId xmlns:p14="http://schemas.microsoft.com/office/powerpoint/2010/main" val="3163503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comptable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9" name="Titre 1"/>
          <p:cNvSpPr txBox="1">
            <a:spLocks/>
          </p:cNvSpPr>
          <p:nvPr/>
        </p:nvSpPr>
        <p:spPr>
          <a:xfrm>
            <a:off x="457200" y="3040062"/>
            <a:ext cx="8229600"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000" cap="none" dirty="0">
                <a:latin typeface="Times New Roman" panose="02020603050405020304" pitchFamily="18" charset="0"/>
                <a:ea typeface="Times New Roman" panose="02020603050405020304" pitchFamily="18" charset="0"/>
              </a:rPr>
              <a:t>Le modèle fait soi-même</a:t>
            </a: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 Sur base annuels</a:t>
            </a:r>
          </a:p>
          <a:p>
            <a:pPr algn="l">
              <a:buFont typeface="Arial" pitchFamily="34" charset="0"/>
              <a:buNone/>
            </a:pPr>
            <a:r>
              <a:rPr lang="fr-FR" sz="2000" b="0" cap="none" dirty="0">
                <a:latin typeface="Times New Roman" panose="02020603050405020304" pitchFamily="18" charset="0"/>
                <a:ea typeface="Times New Roman" panose="02020603050405020304" pitchFamily="18" charset="0"/>
              </a:rPr>
              <a:t>- Sur base mensuel</a:t>
            </a:r>
          </a:p>
          <a:p>
            <a:pPr algn="l">
              <a:buFont typeface="Arial" pitchFamily="34" charset="0"/>
              <a:buNone/>
            </a:pPr>
            <a:endParaRPr lang="fr-FR" sz="2000" cap="none" dirty="0">
              <a:latin typeface="Times New Roman" panose="02020603050405020304" pitchFamily="18" charset="0"/>
              <a:ea typeface="Times New Roman" panose="02020603050405020304" pitchFamily="18" charset="0"/>
            </a:endParaRPr>
          </a:p>
          <a:p>
            <a:pPr algn="l">
              <a:buFont typeface="Arial" pitchFamily="34" charset="0"/>
              <a:buNone/>
            </a:pPr>
            <a:endParaRPr lang="fr-FR" sz="2000" b="0" cap="none" dirty="0">
              <a:latin typeface="Times New Roman" panose="02020603050405020304" pitchFamily="18" charset="0"/>
              <a:ea typeface="Times New Roman" panose="02020603050405020304" pitchFamily="18"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899592" y="1492187"/>
            <a:ext cx="7798321"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3600" dirty="0">
                <a:latin typeface="Times New Roman" panose="02020603050405020304" pitchFamily="18" charset="0"/>
                <a:ea typeface="Times New Roman" panose="02020603050405020304" pitchFamily="18" charset="0"/>
              </a:rPr>
              <a:t>Créer son budget prévisionnel</a:t>
            </a:r>
          </a:p>
        </p:txBody>
      </p:sp>
    </p:spTree>
    <p:extLst>
      <p:ext uri="{BB962C8B-B14F-4D97-AF65-F5344CB8AC3E}">
        <p14:creationId xmlns:p14="http://schemas.microsoft.com/office/powerpoint/2010/main" val="13073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financière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5292080" y="2651125"/>
            <a:ext cx="3673175" cy="777875"/>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lgn="l">
              <a:buFont typeface="Arial" pitchFamily="34" charset="0"/>
              <a:buNone/>
            </a:pPr>
            <a:r>
              <a:rPr lang="fr-FR" sz="2400" dirty="0">
                <a:latin typeface="Times New Roman" panose="02020603050405020304" pitchFamily="18" charset="0"/>
                <a:ea typeface="Times New Roman" panose="02020603050405020304" pitchFamily="18" charset="0"/>
              </a:rPr>
              <a:t>Tenir un budget détaillé</a:t>
            </a:r>
          </a:p>
        </p:txBody>
      </p:sp>
      <p:pic>
        <p:nvPicPr>
          <p:cNvPr id="3" name="Image 2">
            <a:extLst>
              <a:ext uri="{FF2B5EF4-FFF2-40B4-BE49-F238E27FC236}">
                <a16:creationId xmlns:a16="http://schemas.microsoft.com/office/drawing/2014/main" id="{3361B6A6-8E73-324A-54A4-DE955850914F}"/>
              </a:ext>
            </a:extLst>
          </p:cNvPr>
          <p:cNvPicPr>
            <a:picLocks noChangeAspect="1"/>
          </p:cNvPicPr>
          <p:nvPr/>
        </p:nvPicPr>
        <p:blipFill>
          <a:blip r:embed="rId2"/>
          <a:stretch>
            <a:fillRect/>
          </a:stretch>
        </p:blipFill>
        <p:spPr>
          <a:xfrm>
            <a:off x="446087" y="764704"/>
            <a:ext cx="4241628" cy="5386897"/>
          </a:xfrm>
          <a:prstGeom prst="rect">
            <a:avLst/>
          </a:prstGeom>
        </p:spPr>
      </p:pic>
    </p:spTree>
    <p:extLst>
      <p:ext uri="{BB962C8B-B14F-4D97-AF65-F5344CB8AC3E}">
        <p14:creationId xmlns:p14="http://schemas.microsoft.com/office/powerpoint/2010/main" val="9807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68313" y="549275"/>
            <a:ext cx="8229600" cy="777875"/>
          </a:xfrm>
          <a:prstGeom prst="rect">
            <a:avLst/>
          </a:prstGeom>
        </p:spPr>
        <p:txBody>
          <a:bodyPr>
            <a:noAutofit/>
          </a:bodyPr>
          <a:lstStyle>
            <a:lvl1pPr algn="ctr" defTabSz="914400" rtl="0" eaLnBrk="1" latinLnBrk="0" hangingPunct="1">
              <a:spcBef>
                <a:spcPct val="0"/>
              </a:spcBef>
              <a:buNone/>
              <a:defRPr sz="4400" b="1" kern="1200" cap="small" baseline="0">
                <a:solidFill>
                  <a:schemeClr val="tx1"/>
                </a:solidFill>
                <a:latin typeface="+mj-lt"/>
                <a:ea typeface="+mj-ea"/>
                <a:cs typeface="+mj-cs"/>
              </a:defRPr>
            </a:lvl1pPr>
          </a:lstStyle>
          <a:p>
            <a:pPr>
              <a:defRPr/>
            </a:pPr>
            <a:r>
              <a:rPr lang="fr-BE" sz="3200" u="sng" dirty="0">
                <a:solidFill>
                  <a:schemeClr val="tx2">
                    <a:lumMod val="75000"/>
                  </a:schemeClr>
                </a:solidFill>
                <a:latin typeface="Arial Rounded MT Bold" pitchFamily="34" charset="0"/>
              </a:rPr>
              <a:t>Gestion financière : en pratique</a:t>
            </a:r>
            <a:r>
              <a:rPr lang="fr-BE" sz="3600" u="sng" dirty="0">
                <a:solidFill>
                  <a:schemeClr val="tx2">
                    <a:lumMod val="75000"/>
                  </a:schemeClr>
                </a:solidFill>
                <a:latin typeface="Arial Rounded MT Bold" pitchFamily="34" charset="0"/>
              </a:rPr>
              <a:t>:</a:t>
            </a:r>
            <a:br>
              <a:rPr lang="fr-BE" sz="3600" dirty="0">
                <a:solidFill>
                  <a:schemeClr val="tx2"/>
                </a:solidFill>
                <a:latin typeface="Arial Rounded MT Bold" pitchFamily="34" charset="0"/>
              </a:rPr>
            </a:br>
            <a:endParaRPr lang="fr-BE" sz="3600" dirty="0">
              <a:solidFill>
                <a:schemeClr val="tx2"/>
              </a:solidFill>
              <a:latin typeface="Arial Rounded MT Bold" pitchFamily="34" charset="0"/>
            </a:endParaRPr>
          </a:p>
        </p:txBody>
      </p:sp>
      <p:sp>
        <p:nvSpPr>
          <p:cNvPr id="2" name="Titre 1">
            <a:extLst>
              <a:ext uri="{FF2B5EF4-FFF2-40B4-BE49-F238E27FC236}">
                <a16:creationId xmlns:a16="http://schemas.microsoft.com/office/drawing/2014/main" id="{6FB23C68-00D2-F1EB-AB58-1461CC2FBF8D}"/>
              </a:ext>
            </a:extLst>
          </p:cNvPr>
          <p:cNvSpPr txBox="1">
            <a:spLocks/>
          </p:cNvSpPr>
          <p:nvPr/>
        </p:nvSpPr>
        <p:spPr>
          <a:xfrm>
            <a:off x="-6" y="274861"/>
            <a:ext cx="1944215" cy="274414"/>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r>
              <a:rPr lang="fr-FR" sz="1400" dirty="0">
                <a:latin typeface="Times New Roman" panose="02020603050405020304" pitchFamily="18" charset="0"/>
                <a:ea typeface="Times New Roman" panose="02020603050405020304" pitchFamily="18" charset="0"/>
              </a:rPr>
              <a:t>Tenir un budget détaillé par mois</a:t>
            </a:r>
          </a:p>
        </p:txBody>
      </p:sp>
      <p:pic>
        <p:nvPicPr>
          <p:cNvPr id="4" name="Image 3">
            <a:extLst>
              <a:ext uri="{FF2B5EF4-FFF2-40B4-BE49-F238E27FC236}">
                <a16:creationId xmlns:a16="http://schemas.microsoft.com/office/drawing/2014/main" id="{4B2BE8D1-7F23-E7E3-7D12-27CABD71720E}"/>
              </a:ext>
            </a:extLst>
          </p:cNvPr>
          <p:cNvPicPr>
            <a:picLocks noChangeAspect="1"/>
          </p:cNvPicPr>
          <p:nvPr/>
        </p:nvPicPr>
        <p:blipFill>
          <a:blip r:embed="rId2"/>
          <a:stretch>
            <a:fillRect/>
          </a:stretch>
        </p:blipFill>
        <p:spPr>
          <a:xfrm>
            <a:off x="179512" y="1124744"/>
            <a:ext cx="8784976" cy="5111973"/>
          </a:xfrm>
          <a:prstGeom prst="rect">
            <a:avLst/>
          </a:prstGeom>
        </p:spPr>
      </p:pic>
    </p:spTree>
    <p:extLst>
      <p:ext uri="{BB962C8B-B14F-4D97-AF65-F5344CB8AC3E}">
        <p14:creationId xmlns:p14="http://schemas.microsoft.com/office/powerpoint/2010/main" val="1600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23C68-00D2-F1EB-AB58-1461CC2FBF8D}"/>
              </a:ext>
            </a:extLst>
          </p:cNvPr>
          <p:cNvSpPr txBox="1">
            <a:spLocks/>
          </p:cNvSpPr>
          <p:nvPr/>
        </p:nvSpPr>
        <p:spPr>
          <a:xfrm>
            <a:off x="-6" y="274861"/>
            <a:ext cx="1944215" cy="274414"/>
          </a:xfrm>
          <a:prstGeom prst="rect">
            <a:avLst/>
          </a:prstGeom>
        </p:spPr>
        <p:txBody>
          <a:bodyPr anchor="ctr"/>
          <a:lstStyle>
            <a:lvl1pPr algn="ctr" rtl="0" eaLnBrk="0" fontAlgn="base" hangingPunct="0">
              <a:spcBef>
                <a:spcPct val="0"/>
              </a:spcBef>
              <a:spcAft>
                <a:spcPct val="0"/>
              </a:spcAft>
              <a:defRPr sz="4400" b="1" kern="1200" cap="small">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buFont typeface="Arial" pitchFamily="34" charset="0"/>
              <a:buNone/>
            </a:pPr>
            <a:r>
              <a:rPr lang="fr-FR" sz="1400" dirty="0">
                <a:latin typeface="Times New Roman" panose="02020603050405020304" pitchFamily="18" charset="0"/>
                <a:ea typeface="Times New Roman" panose="02020603050405020304" pitchFamily="18" charset="0"/>
              </a:rPr>
              <a:t>Tenir un budget détaillé par mois</a:t>
            </a:r>
          </a:p>
        </p:txBody>
      </p:sp>
      <p:pic>
        <p:nvPicPr>
          <p:cNvPr id="4" name="Image 3">
            <a:extLst>
              <a:ext uri="{FF2B5EF4-FFF2-40B4-BE49-F238E27FC236}">
                <a16:creationId xmlns:a16="http://schemas.microsoft.com/office/drawing/2014/main" id="{74394DE8-AB15-0FE3-EE63-D0313D18CF50}"/>
              </a:ext>
            </a:extLst>
          </p:cNvPr>
          <p:cNvPicPr>
            <a:picLocks noChangeAspect="1"/>
          </p:cNvPicPr>
          <p:nvPr/>
        </p:nvPicPr>
        <p:blipFill>
          <a:blip r:embed="rId2"/>
          <a:stretch>
            <a:fillRect/>
          </a:stretch>
        </p:blipFill>
        <p:spPr>
          <a:xfrm>
            <a:off x="179512" y="620688"/>
            <a:ext cx="8491998" cy="5372277"/>
          </a:xfrm>
          <a:prstGeom prst="rect">
            <a:avLst/>
          </a:prstGeom>
        </p:spPr>
      </p:pic>
    </p:spTree>
    <p:extLst>
      <p:ext uri="{BB962C8B-B14F-4D97-AF65-F5344CB8AC3E}">
        <p14:creationId xmlns:p14="http://schemas.microsoft.com/office/powerpoint/2010/main" val="61072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Introduction – Vision et objet social</a:t>
            </a:r>
          </a:p>
        </p:txBody>
      </p:sp>
      <p:sp>
        <p:nvSpPr>
          <p:cNvPr id="3" name="Content Placeholder 2"/>
          <p:cNvSpPr>
            <a:spLocks noGrp="1"/>
          </p:cNvSpPr>
          <p:nvPr>
            <p:ph idx="1"/>
          </p:nvPr>
        </p:nvSpPr>
        <p:spPr/>
        <p:txBody>
          <a:bodyPr/>
          <a:lstStyle/>
          <a:p>
            <a:r>
              <a:rPr dirty="0"/>
              <a:t>🎯 </a:t>
            </a:r>
            <a:r>
              <a:rPr dirty="0" err="1"/>
              <a:t>Objectifs</a:t>
            </a:r>
            <a:r>
              <a:rPr dirty="0"/>
              <a:t> : clarifier la mission </a:t>
            </a:r>
            <a:r>
              <a:rPr dirty="0" err="1"/>
              <a:t>d’une</a:t>
            </a:r>
            <a:r>
              <a:rPr dirty="0"/>
              <a:t> ASBL et son </a:t>
            </a:r>
            <a:r>
              <a:rPr dirty="0" err="1"/>
              <a:t>objet</a:t>
            </a:r>
            <a:r>
              <a:rPr dirty="0"/>
              <a:t> social.</a:t>
            </a:r>
          </a:p>
          <a:p>
            <a:r>
              <a:rPr dirty="0"/>
              <a:t>📌 </a:t>
            </a:r>
            <a:r>
              <a:rPr dirty="0" err="1"/>
              <a:t>Contenus</a:t>
            </a:r>
            <a:r>
              <a:rPr dirty="0"/>
              <a:t> : cadre </a:t>
            </a:r>
            <a:r>
              <a:rPr dirty="0" err="1"/>
              <a:t>juridique</a:t>
            </a:r>
            <a:r>
              <a:rPr dirty="0"/>
              <a:t>, </a:t>
            </a:r>
            <a:r>
              <a:rPr dirty="0" err="1"/>
              <a:t>gouvernance</a:t>
            </a:r>
            <a:r>
              <a:rPr dirty="0"/>
              <a:t>, </a:t>
            </a:r>
            <a:r>
              <a:rPr dirty="0" err="1"/>
              <a:t>définition</a:t>
            </a:r>
            <a:r>
              <a:rPr dirty="0"/>
              <a:t> de </a:t>
            </a:r>
            <a:r>
              <a:rPr dirty="0" err="1"/>
              <a:t>l’objet</a:t>
            </a:r>
            <a:r>
              <a:rPr dirty="0"/>
              <a:t> social.</a:t>
            </a:r>
          </a:p>
          <a:p>
            <a:r>
              <a:rPr dirty="0"/>
              <a:t>🛠 </a:t>
            </a:r>
            <a:r>
              <a:rPr dirty="0" err="1"/>
              <a:t>Méthodes</a:t>
            </a:r>
            <a:r>
              <a:rPr dirty="0"/>
              <a:t> : </a:t>
            </a:r>
            <a:r>
              <a:rPr dirty="0" err="1"/>
              <a:t>exemples</a:t>
            </a:r>
            <a:r>
              <a:rPr dirty="0"/>
              <a:t> </a:t>
            </a:r>
            <a:r>
              <a:rPr dirty="0" err="1"/>
              <a:t>concrets</a:t>
            </a:r>
            <a:r>
              <a:rPr dirty="0"/>
              <a:t>, partage </a:t>
            </a:r>
            <a:r>
              <a:rPr dirty="0" err="1"/>
              <a:t>d’expérience</a:t>
            </a:r>
            <a:r>
              <a:rPr dirty="0"/>
              <a:t>, </a:t>
            </a:r>
            <a:r>
              <a:rPr dirty="0" err="1"/>
              <a:t>statuts</a:t>
            </a:r>
            <a:r>
              <a:rPr dirty="0"/>
              <a:t> à lire.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Clôture – Merci et Questions</a:t>
            </a:r>
          </a:p>
        </p:txBody>
      </p:sp>
      <p:sp>
        <p:nvSpPr>
          <p:cNvPr id="3" name="Content Placeholder 2"/>
          <p:cNvSpPr>
            <a:spLocks noGrp="1"/>
          </p:cNvSpPr>
          <p:nvPr>
            <p:ph idx="1"/>
          </p:nvPr>
        </p:nvSpPr>
        <p:spPr/>
        <p:txBody>
          <a:bodyPr/>
          <a:lstStyle/>
          <a:p>
            <a:r>
              <a:t>Merci pour votre participation !</a:t>
            </a:r>
          </a:p>
          <a:p>
            <a:r>
              <a:t>Questions / Réponses ouvertes.</a:t>
            </a:r>
          </a:p>
          <a:p>
            <a:r>
              <a:t>👉 Pensez à compléter la fiche d’évaluation.</a:t>
            </a:r>
          </a:p>
          <a:p>
            <a:r>
              <a:t>📩 Supports disponibles par email ou QR code.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251520" y="1628800"/>
            <a:ext cx="8229600" cy="935038"/>
          </a:xfrm>
        </p:spPr>
        <p:txBody>
          <a:bodyPr>
            <a:normAutofit/>
          </a:bodyPr>
          <a:lstStyle/>
          <a:p>
            <a:pPr algn="ctr" eaLnBrk="1" hangingPunct="1"/>
            <a:r>
              <a:rPr lang="fr-BE" altLang="fr-FR" sz="2800" dirty="0"/>
              <a:t>….</a:t>
            </a:r>
            <a:r>
              <a:rPr lang="fr-BE" altLang="fr-FR" sz="2800" b="1" dirty="0"/>
              <a:t>avez vous besoins de renseignements</a:t>
            </a:r>
            <a:r>
              <a:rPr lang="fr-BE" altLang="fr-FR" dirty="0"/>
              <a:t>…</a:t>
            </a:r>
            <a:r>
              <a:rPr lang="fr-BE" altLang="fr-FR" dirty="0">
                <a:latin typeface="Arial Rounded MT Bold" panose="020F0704030504030204" pitchFamily="34" charset="0"/>
              </a:rPr>
              <a:t>?</a:t>
            </a:r>
          </a:p>
        </p:txBody>
      </p:sp>
      <p:pic>
        <p:nvPicPr>
          <p:cNvPr id="8" name="Image 7" descr="https://encrypted-tbn0.gstatic.com/images?q=tbn:ANd9GcQg6AUDGbunNx6WXRzK56J0LqhWzRIi5xkzx0pShklKElpXLAF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357" y="2708250"/>
            <a:ext cx="24479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67DB2C36-3D13-E57F-0CC9-14E9764F49CE}"/>
              </a:ext>
            </a:extLst>
          </p:cNvPr>
          <p:cNvSpPr>
            <a:spLocks noGrp="1"/>
          </p:cNvSpPr>
          <p:nvPr>
            <p:ph type="dt" sz="half" idx="10"/>
          </p:nvPr>
        </p:nvSpPr>
        <p:spPr/>
        <p:txBody>
          <a:bodyPr/>
          <a:lstStyle/>
          <a:p>
            <a:fld id="{7D50D8C8-0336-436D-B4A5-F856E5734F71}" type="datetime1">
              <a:rPr lang="fr-BE" smtClean="0">
                <a:solidFill>
                  <a:prstClr val="black">
                    <a:tint val="75000"/>
                  </a:prstClr>
                </a:solidFill>
              </a:rPr>
              <a:t>19-04-25</a:t>
            </a:fld>
            <a:endParaRPr lang="fr-BE" dirty="0">
              <a:solidFill>
                <a:prstClr val="black">
                  <a:tint val="75000"/>
                </a:prstClr>
              </a:solidFill>
            </a:endParaRPr>
          </a:p>
        </p:txBody>
      </p:sp>
    </p:spTree>
    <p:extLst>
      <p:ext uri="{BB962C8B-B14F-4D97-AF65-F5344CB8AC3E}">
        <p14:creationId xmlns:p14="http://schemas.microsoft.com/office/powerpoint/2010/main" val="33237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37280D1-8ED7-AD10-3FCA-F2000BDEA1D9}"/>
              </a:ext>
            </a:extLst>
          </p:cNvPr>
          <p:cNvSpPr txBox="1">
            <a:spLocks/>
          </p:cNvSpPr>
          <p:nvPr/>
        </p:nvSpPr>
        <p:spPr>
          <a:xfrm>
            <a:off x="421481" y="1412776"/>
            <a:ext cx="8301038" cy="114434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BE" sz="4400" b="1" dirty="0"/>
              <a:t> </a:t>
            </a:r>
            <a:endParaRPr lang="fr-FR" sz="4400" b="1" dirty="0">
              <a:solidFill>
                <a:srgbClr val="002060"/>
              </a:solidFill>
            </a:endParaRPr>
          </a:p>
          <a:p>
            <a:pPr algn="ctr">
              <a:buFont typeface="Arial" pitchFamily="34" charset="0"/>
              <a:buNone/>
            </a:pPr>
            <a:endParaRPr lang="fr-FR" sz="4400" b="1" dirty="0">
              <a:solidFill>
                <a:srgbClr val="002060"/>
              </a:solidFill>
            </a:endParaRPr>
          </a:p>
          <a:p>
            <a:pPr algn="ctr">
              <a:buFont typeface="Arial" pitchFamily="34" charset="0"/>
              <a:buNone/>
            </a:pPr>
            <a:r>
              <a:rPr lang="fr-FR" sz="12800" b="1" dirty="0">
                <a:solidFill>
                  <a:srgbClr val="002060"/>
                </a:solidFill>
              </a:rPr>
              <a:t>Coordonnées :</a:t>
            </a:r>
          </a:p>
          <a:p>
            <a:pPr algn="ctr">
              <a:buFont typeface="Arial" pitchFamily="34" charset="0"/>
              <a:buNone/>
            </a:pPr>
            <a:r>
              <a:rPr lang="fr-FR" sz="12800" b="1" dirty="0">
                <a:solidFill>
                  <a:srgbClr val="002060"/>
                </a:solidFill>
              </a:rPr>
              <a:t>Bami West</a:t>
            </a:r>
          </a:p>
          <a:p>
            <a:pPr algn="ctr">
              <a:buFont typeface="Arial" pitchFamily="34" charset="0"/>
              <a:buNone/>
            </a:pPr>
            <a:r>
              <a:rPr lang="fr-FR" sz="12800" b="1" dirty="0">
                <a:solidFill>
                  <a:srgbClr val="002060"/>
                </a:solidFill>
              </a:rPr>
              <a:t>Email: </a:t>
            </a:r>
            <a:r>
              <a:rPr lang="fr-FR" sz="12800" b="1" dirty="0">
                <a:solidFill>
                  <a:srgbClr val="002060"/>
                </a:solidFill>
                <a:hlinkClick r:id="rId2"/>
              </a:rPr>
              <a:t>bwma.asbl@gmail.com</a:t>
            </a:r>
            <a:r>
              <a:rPr lang="fr-FR" sz="12800" b="1" dirty="0">
                <a:solidFill>
                  <a:srgbClr val="002060"/>
                </a:solidFill>
              </a:rPr>
              <a:t> </a:t>
            </a:r>
          </a:p>
          <a:p>
            <a:pPr algn="ctr">
              <a:buFont typeface="Arial" pitchFamily="34" charset="0"/>
              <a:buNone/>
            </a:pPr>
            <a:r>
              <a:rPr lang="fr-FR" sz="12800" b="1" dirty="0" err="1">
                <a:solidFill>
                  <a:srgbClr val="002060"/>
                </a:solidFill>
              </a:rPr>
              <a:t>Siteweb</a:t>
            </a:r>
            <a:r>
              <a:rPr lang="fr-FR" sz="12800" b="1" dirty="0">
                <a:solidFill>
                  <a:srgbClr val="002060"/>
                </a:solidFill>
              </a:rPr>
              <a:t>: </a:t>
            </a:r>
            <a:r>
              <a:rPr lang="fr-FR" sz="12800" b="1" dirty="0">
                <a:solidFill>
                  <a:srgbClr val="002060"/>
                </a:solidFill>
                <a:hlinkClick r:id="rId3"/>
              </a:rPr>
              <a:t>https://www.bwmaassociation.com/</a:t>
            </a:r>
            <a:r>
              <a:rPr lang="fr-FR" sz="12800" b="1" dirty="0">
                <a:solidFill>
                  <a:srgbClr val="002060"/>
                </a:solidFill>
              </a:rPr>
              <a:t> </a:t>
            </a:r>
          </a:p>
        </p:txBody>
      </p:sp>
      <p:sp>
        <p:nvSpPr>
          <p:cNvPr id="4" name="Espace réservé de la date 3">
            <a:extLst>
              <a:ext uri="{FF2B5EF4-FFF2-40B4-BE49-F238E27FC236}">
                <a16:creationId xmlns:a16="http://schemas.microsoft.com/office/drawing/2014/main" id="{FE077F5F-893E-A1E5-8528-EAB53CA0B943}"/>
              </a:ext>
            </a:extLst>
          </p:cNvPr>
          <p:cNvSpPr>
            <a:spLocks noGrp="1"/>
          </p:cNvSpPr>
          <p:nvPr>
            <p:ph type="dt" sz="half" idx="10"/>
          </p:nvPr>
        </p:nvSpPr>
        <p:spPr/>
        <p:txBody>
          <a:bodyPr/>
          <a:lstStyle/>
          <a:p>
            <a:fld id="{98720406-185E-49F4-8316-E9C0A7501FCC}" type="datetime1">
              <a:rPr lang="fr-BE" smtClean="0">
                <a:solidFill>
                  <a:prstClr val="black">
                    <a:tint val="75000"/>
                  </a:prstClr>
                </a:solidFill>
              </a:rPr>
              <a:t>19-04-25</a:t>
            </a:fld>
            <a:endParaRPr lang="fr-BE">
              <a:solidFill>
                <a:prstClr val="black">
                  <a:tint val="75000"/>
                </a:prstClr>
              </a:solidFill>
            </a:endParaRPr>
          </a:p>
        </p:txBody>
      </p:sp>
    </p:spTree>
    <p:extLst>
      <p:ext uri="{BB962C8B-B14F-4D97-AF65-F5344CB8AC3E}">
        <p14:creationId xmlns:p14="http://schemas.microsoft.com/office/powerpoint/2010/main" val="4027912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283D4-22A1-286F-32F1-BF7538123D74}"/>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E221C-2A63-707B-D419-7DF0C296F537}"/>
              </a:ext>
            </a:extLst>
          </p:cNvPr>
          <p:cNvSpPr txBox="1">
            <a:spLocks/>
          </p:cNvSpPr>
          <p:nvPr/>
        </p:nvSpPr>
        <p:spPr>
          <a:xfrm>
            <a:off x="539552" y="306512"/>
            <a:ext cx="8301038" cy="114434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BE" sz="4400" b="1" dirty="0"/>
              <a:t> </a:t>
            </a:r>
            <a:endParaRPr lang="fr-BE" sz="4400" dirty="0"/>
          </a:p>
          <a:p>
            <a:pPr algn="ctr">
              <a:buFont typeface="Arial" pitchFamily="34" charset="0"/>
              <a:buNone/>
            </a:pPr>
            <a:r>
              <a:rPr lang="fr-FR" sz="4400" b="1" dirty="0">
                <a:solidFill>
                  <a:srgbClr val="002060"/>
                </a:solidFill>
              </a:rPr>
              <a:t>Fin et Remerciements</a:t>
            </a:r>
          </a:p>
        </p:txBody>
      </p:sp>
      <p:sp>
        <p:nvSpPr>
          <p:cNvPr id="4" name="Espace réservé de la date 3">
            <a:extLst>
              <a:ext uri="{FF2B5EF4-FFF2-40B4-BE49-F238E27FC236}">
                <a16:creationId xmlns:a16="http://schemas.microsoft.com/office/drawing/2014/main" id="{FCBC57DE-6CF7-F4D9-85DC-18B024AD65B5}"/>
              </a:ext>
            </a:extLst>
          </p:cNvPr>
          <p:cNvSpPr>
            <a:spLocks noGrp="1"/>
          </p:cNvSpPr>
          <p:nvPr>
            <p:ph type="dt" sz="half" idx="10"/>
          </p:nvPr>
        </p:nvSpPr>
        <p:spPr/>
        <p:txBody>
          <a:bodyPr/>
          <a:lstStyle/>
          <a:p>
            <a:fld id="{98720406-185E-49F4-8316-E9C0A7501FCC}" type="datetime1">
              <a:rPr lang="fr-BE" smtClean="0">
                <a:solidFill>
                  <a:prstClr val="black">
                    <a:tint val="75000"/>
                  </a:prstClr>
                </a:solidFill>
              </a:rPr>
              <a:t>19-04-25</a:t>
            </a:fld>
            <a:endParaRPr lang="fr-BE">
              <a:solidFill>
                <a:prstClr val="black">
                  <a:tint val="75000"/>
                </a:prstClr>
              </a:solidFill>
            </a:endParaRPr>
          </a:p>
        </p:txBody>
      </p:sp>
      <p:pic>
        <p:nvPicPr>
          <p:cNvPr id="5" name="Image 4">
            <a:extLst>
              <a:ext uri="{FF2B5EF4-FFF2-40B4-BE49-F238E27FC236}">
                <a16:creationId xmlns:a16="http://schemas.microsoft.com/office/drawing/2014/main" id="{B2F629CF-3811-0551-1E2C-CFC52AE189F2}"/>
              </a:ext>
            </a:extLst>
          </p:cNvPr>
          <p:cNvPicPr>
            <a:picLocks noChangeAspect="1"/>
          </p:cNvPicPr>
          <p:nvPr/>
        </p:nvPicPr>
        <p:blipFill>
          <a:blip r:embed="rId2"/>
          <a:stretch>
            <a:fillRect/>
          </a:stretch>
        </p:blipFill>
        <p:spPr>
          <a:xfrm>
            <a:off x="3064933" y="2727857"/>
            <a:ext cx="3014134" cy="2260600"/>
          </a:xfrm>
          <a:prstGeom prst="rect">
            <a:avLst/>
          </a:prstGeom>
        </p:spPr>
      </p:pic>
      <p:pic>
        <p:nvPicPr>
          <p:cNvPr id="7" name="Image 6">
            <a:extLst>
              <a:ext uri="{FF2B5EF4-FFF2-40B4-BE49-F238E27FC236}">
                <a16:creationId xmlns:a16="http://schemas.microsoft.com/office/drawing/2014/main" id="{E346A89B-D5B3-64FB-1E14-797CAD07B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98" y="3029599"/>
            <a:ext cx="1543050" cy="1251585"/>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46CC9353-79BD-E9FF-E344-AE9AD0B5D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470" y="1575004"/>
            <a:ext cx="2385060" cy="1028700"/>
          </a:xfrm>
          <a:prstGeom prst="rect">
            <a:avLst/>
          </a:prstGeom>
        </p:spPr>
      </p:pic>
      <p:pic>
        <p:nvPicPr>
          <p:cNvPr id="9" name="Image 8">
            <a:extLst>
              <a:ext uri="{FF2B5EF4-FFF2-40B4-BE49-F238E27FC236}">
                <a16:creationId xmlns:a16="http://schemas.microsoft.com/office/drawing/2014/main" id="{2F061C14-EEC9-DDF9-0E4B-472C53FDF4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420" y="3028175"/>
            <a:ext cx="1257300" cy="1236345"/>
          </a:xfrm>
          <a:prstGeom prst="rect">
            <a:avLst/>
          </a:prstGeom>
          <a:noFill/>
          <a:ln>
            <a:noFill/>
          </a:ln>
        </p:spPr>
      </p:pic>
    </p:spTree>
    <p:extLst>
      <p:ext uri="{BB962C8B-B14F-4D97-AF65-F5344CB8AC3E}">
        <p14:creationId xmlns:p14="http://schemas.microsoft.com/office/powerpoint/2010/main" val="217372604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Words>4188</Words>
  <Application>Microsoft Office PowerPoint</Application>
  <PresentationFormat>Affichage à l'écran (4:3)</PresentationFormat>
  <Paragraphs>592</Paragraphs>
  <Slides>93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93</vt:i4>
      </vt:variant>
    </vt:vector>
  </HeadingPairs>
  <TitlesOfParts>
    <vt:vector size="99" baseType="lpstr">
      <vt:lpstr>Arial</vt:lpstr>
      <vt:lpstr>Arial Rounded MT Bold</vt:lpstr>
      <vt:lpstr>Calibri</vt:lpstr>
      <vt:lpstr>Symbol</vt:lpstr>
      <vt:lpstr>Times New Roman</vt:lpstr>
      <vt:lpstr>1_Thème Office</vt:lpstr>
      <vt:lpstr>Présentation PowerPoint</vt:lpstr>
      <vt:lpstr>Présentation PowerPoint</vt:lpstr>
      <vt:lpstr>Présentation PowerPoint</vt:lpstr>
      <vt:lpstr>Programme de la journée</vt:lpstr>
      <vt:lpstr>Entreprendre  </vt:lpstr>
      <vt:lpstr>   </vt:lpstr>
      <vt:lpstr>Présentation PowerPoint</vt:lpstr>
      <vt:lpstr>Introduction – Vision et objet social </vt:lpstr>
      <vt:lpstr>Introduction – Vision et objet social</vt:lpstr>
      <vt:lpstr>Introduction – Vision et objet social </vt:lpstr>
      <vt:lpstr>Introduction – Vision et objet social</vt:lpstr>
      <vt:lpstr>Introduction – Vision et objet social</vt:lpstr>
      <vt:lpstr>Introduction – Vision et objet social </vt:lpstr>
      <vt:lpstr>Introduction – Vision et objet social </vt:lpstr>
      <vt:lpstr>Introduction – Vision et objet social</vt:lpstr>
      <vt:lpstr>Sujet 1 – Obligations légales</vt:lpstr>
      <vt:lpstr>Sujet 1 – Obligations légales</vt:lpstr>
      <vt:lpstr>Sujet 1 – Obligations légales</vt:lpstr>
      <vt:lpstr>Sujet 1 – Obligations légales</vt:lpstr>
      <vt:lpstr>Sujet 1 – Obligations légales</vt:lpstr>
      <vt:lpstr>TVA – Activités économiques et assujettissement</vt:lpstr>
      <vt:lpstr>Obligations fiscales – IPM ou ISOC ?</vt:lpstr>
      <vt:lpstr>ISOC – Exemples concrets de requalification</vt:lpstr>
      <vt:lpstr>Sujet 1 – Obligations légales</vt:lpstr>
      <vt:lpstr>Sujet 1 – Obligations légales</vt:lpstr>
      <vt:lpstr>Obligations sociales – Administrateurs d’ASBL</vt:lpstr>
      <vt:lpstr>Administrateurs rémunérés et INASTI</vt:lpstr>
      <vt:lpstr>Présentation PowerPoint</vt:lpstr>
      <vt:lpstr>Exemple de cas pratique :</vt:lpstr>
      <vt:lpstr>Exemple de cas pratique :</vt:lpstr>
      <vt:lpstr>Exemple de cas pratique :</vt:lpstr>
      <vt:lpstr>Exemple de cas pratique :</vt:lpstr>
      <vt:lpstr>Cas pratique – Administrateur rémunéré</vt:lpstr>
      <vt:lpstr>Sujet 2 – Diagnostic des manquements</vt:lpstr>
      <vt:lpstr>Sujet 2 – Diagnostic des manquements</vt:lpstr>
      <vt:lpstr>Sujet 2 – Pourquoi faire un diagnostic ?</vt:lpstr>
      <vt:lpstr>Sujet 2 – Manquements récurrents dans les ASBL</vt:lpstr>
      <vt:lpstr>Sujet 2 – Outils de diagnostic</vt:lpstr>
      <vt:lpstr>Cas pratique – CULTURAJEUNE</vt:lpstr>
      <vt:lpstr>Sujet 3 – Gestion comptable et prévisionnelle</vt:lpstr>
      <vt:lpstr>Sujet 3 – Gestion comptable et prévisionnelle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Gestion comptable : en pratique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gestion comptable : Comptabilité en partie double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Gestion financière Le prévisionnel Etablissement du plan prévisionnel   </vt:lpstr>
      <vt:lpstr>Gestion financière:  en pratique </vt:lpstr>
      <vt:lpstr>Présentation PowerPoint</vt:lpstr>
      <vt:lpstr>Présentation PowerPoint</vt:lpstr>
      <vt:lpstr>Présentation PowerPoint</vt:lpstr>
      <vt:lpstr>Présentation PowerPoint</vt:lpstr>
      <vt:lpstr>PARTIE II: Atelier pratique </vt:lpstr>
      <vt:lpstr>Cas pratique – votre asbl </vt:lpstr>
      <vt:lpstr>Cas pratique – votre asbl </vt:lpstr>
      <vt:lpstr>Cas pratique – votre asbl </vt:lpstr>
      <vt:lpstr>Cas pratique – votre asbl </vt:lpstr>
      <vt:lpstr>Présentation PowerPoint</vt:lpstr>
      <vt:lpstr>Présentation PowerPoint</vt:lpstr>
      <vt:lpstr>Présentation PowerPoint</vt:lpstr>
      <vt:lpstr>Présentation PowerPoint</vt:lpstr>
      <vt:lpstr>Clôture – Merci et Questions</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Stagiaire BwFiduciaire</dc:creator>
  <cp:lastModifiedBy>Bami West</cp:lastModifiedBy>
  <cp:revision>153</cp:revision>
  <cp:lastPrinted>2025-02-02T11:12:25Z</cp:lastPrinted>
  <dcterms:created xsi:type="dcterms:W3CDTF">2013-09-24T09:07:36Z</dcterms:created>
  <dcterms:modified xsi:type="dcterms:W3CDTF">2025-04-19T06:49:46Z</dcterms:modified>
</cp:coreProperties>
</file>