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9" r:id="rId19"/>
    <p:sldId id="272" r:id="rId20"/>
    <p:sldId id="273" r:id="rId21"/>
    <p:sldId id="274" r:id="rId22"/>
  </p:sldIdLst>
  <p:sldSz cx="18288000" cy="10287000"/>
  <p:notesSz cx="6858000" cy="9144000"/>
  <p:embeddedFontLst>
    <p:embeddedFont>
      <p:font typeface="Clear Sans" panose="020B0604020202020204" charset="0"/>
      <p:regular r:id="rId23"/>
    </p:embeddedFont>
    <p:embeddedFont>
      <p:font typeface="Clear Sans Bold" panose="020B0604020202020204" charset="0"/>
      <p:regular r:id="rId24"/>
    </p:embeddedFont>
    <p:embeddedFont>
      <p:font typeface="Hammersmith One" panose="02010703030501060504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C447A-7940-4FD3-9A74-0AECA4E9BD28}" v="1" dt="2025-02-08T08:58:57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dis Myriam" userId="56d03f57-460f-4992-be7a-114f5d8ee9b4" providerId="ADAL" clId="{229C447A-7940-4FD3-9A74-0AECA4E9BD28}"/>
    <pc:docChg chg="modSld">
      <pc:chgData name="Boudis Myriam" userId="56d03f57-460f-4992-be7a-114f5d8ee9b4" providerId="ADAL" clId="{229C447A-7940-4FD3-9A74-0AECA4E9BD28}" dt="2025-02-08T08:59:03.373" v="2" actId="27614"/>
      <pc:docMkLst>
        <pc:docMk/>
      </pc:docMkLst>
      <pc:sldChg chg="addSp modSp mod">
        <pc:chgData name="Boudis Myriam" userId="56d03f57-460f-4992-be7a-114f5d8ee9b4" providerId="ADAL" clId="{229C447A-7940-4FD3-9A74-0AECA4E9BD28}" dt="2025-02-08T08:59:03.373" v="2" actId="27614"/>
        <pc:sldMkLst>
          <pc:docMk/>
          <pc:sldMk cId="0" sldId="274"/>
        </pc:sldMkLst>
        <pc:picChg chg="add mod">
          <ac:chgData name="Boudis Myriam" userId="56d03f57-460f-4992-be7a-114f5d8ee9b4" providerId="ADAL" clId="{229C447A-7940-4FD3-9A74-0AECA4E9BD28}" dt="2025-02-08T08:59:03.373" v="2" actId="27614"/>
          <ac:picMkLst>
            <pc:docMk/>
            <pc:sldMk cId="0" sldId="274"/>
            <ac:picMk id="8" creationId="{367312EB-86B1-4312-1BAE-044BFB1947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eu.mar.medallia.com/?e=436625&amp;d=l&amp;h=947FB13044A6046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F2isFWsqVSYhbaACYtbgcLi_YjDqpE3GLQIVgkKQg/edit#gid=6985111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foreign-aid-received-as-a-share-of-national-income-net?time=lates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sv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n-cnc.be/nl/adviezen/groottecriteria-verenigingen-en-stichtingen-schema-van-de-jaarrekening-begroting" TargetMode="External"/><Relationship Id="rId2" Type="http://schemas.openxmlformats.org/officeDocument/2006/relationships/hyperlink" Target="https://www.cnc-cbn.be/fr/avis/criteres-de-taille-des-associations-et-fondations-schema-des-comptes-annuels-budget#chiffre-d-affair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4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6.sv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9.sv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8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6.pn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DUF2isFWsqVSYhbaACYtbgcLi_YjDqpE3GLQIVgkKQg/edit#gid=6985111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.png"/><Relationship Id="rId3" Type="http://schemas.openxmlformats.org/officeDocument/2006/relationships/hyperlink" Target="mailto:nicolas.lieutenant@brucity" TargetMode="External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2" Type="http://schemas.openxmlformats.org/officeDocument/2006/relationships/hyperlink" Target="https://brucity-be.zoom.us/j/816498627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olidariteinternationale@brucity.be" TargetMode="External"/><Relationship Id="rId11" Type="http://schemas.openxmlformats.org/officeDocument/2006/relationships/image" Target="../media/image66.png"/><Relationship Id="rId5" Type="http://schemas.openxmlformats.org/officeDocument/2006/relationships/hyperlink" Target="https://docs.google.com/spreadsheets/d/1DUF2isFWsqVSYhbaACYtbgcLi_YjDqpE3GLQIVgkKQg/edit#gid=69851113" TargetMode="External"/><Relationship Id="rId10" Type="http://schemas.openxmlformats.org/officeDocument/2006/relationships/image" Target="../media/image65.svg"/><Relationship Id="rId4" Type="http://schemas.openxmlformats.org/officeDocument/2006/relationships/hyperlink" Target="mailto:myriam.boudis@brucity.be" TargetMode="External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.org/sustainabledevelopment/fr/objectifs-de-developpement-durabl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08411" y="5516658"/>
            <a:ext cx="5579589" cy="4770342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-204719" y="-60145"/>
            <a:ext cx="18697437" cy="5576804"/>
          </a:xfrm>
          <a:custGeom>
            <a:avLst/>
            <a:gdLst/>
            <a:ahLst/>
            <a:cxnLst/>
            <a:rect l="l" t="t" r="r" b="b"/>
            <a:pathLst>
              <a:path w="18697437" h="5576804">
                <a:moveTo>
                  <a:pt x="0" y="0"/>
                </a:moveTo>
                <a:lnTo>
                  <a:pt x="18697438" y="0"/>
                </a:lnTo>
                <a:lnTo>
                  <a:pt x="18697438" y="5576803"/>
                </a:lnTo>
                <a:lnTo>
                  <a:pt x="0" y="5576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41" b="-4012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1028700" y="6617173"/>
            <a:ext cx="10449796" cy="3082373"/>
            <a:chOff x="0" y="0"/>
            <a:chExt cx="13933061" cy="4109831"/>
          </a:xfrm>
        </p:grpSpPr>
        <p:sp>
          <p:nvSpPr>
            <p:cNvPr id="5" name="Freeform 5"/>
            <p:cNvSpPr/>
            <p:nvPr/>
          </p:nvSpPr>
          <p:spPr>
            <a:xfrm>
              <a:off x="0" y="3482548"/>
              <a:ext cx="8487866" cy="627283"/>
            </a:xfrm>
            <a:custGeom>
              <a:avLst/>
              <a:gdLst/>
              <a:ahLst/>
              <a:cxnLst/>
              <a:rect l="l" t="t" r="r" b="b"/>
              <a:pathLst>
                <a:path w="8487866" h="627283">
                  <a:moveTo>
                    <a:pt x="0" y="0"/>
                  </a:moveTo>
                  <a:lnTo>
                    <a:pt x="8487866" y="0"/>
                  </a:lnTo>
                  <a:lnTo>
                    <a:pt x="8487866" y="627283"/>
                  </a:lnTo>
                  <a:lnTo>
                    <a:pt x="0" y="627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1" t="-308623" r="-7088" b="-1042730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13933061" cy="3024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28"/>
                </a:lnSpc>
                <a:spcBef>
                  <a:spcPct val="0"/>
                </a:spcBef>
              </a:pPr>
              <a:r>
                <a:rPr lang="en-US" sz="8082" spc="-80" dirty="0">
                  <a:solidFill>
                    <a:srgbClr val="3366FF"/>
                  </a:solidFill>
                  <a:latin typeface="Hammersmith One"/>
                  <a:ea typeface="Hammersmith One"/>
                  <a:cs typeface="Hammersmith One"/>
                  <a:sym typeface="Hammersmith One"/>
                  <a:hlinkClick r:id="rId5" tooltip="https://eu.mar.medallia.com/?e=436625&amp;d=l&amp;h=947FB13044A604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Session </a:t>
              </a:r>
              <a:r>
                <a:rPr lang="en-US" sz="8082" spc="-80" dirty="0" err="1">
                  <a:solidFill>
                    <a:srgbClr val="3366FF"/>
                  </a:solidFill>
                  <a:latin typeface="Hammersmith One"/>
                  <a:ea typeface="Hammersmith One"/>
                  <a:cs typeface="Hammersmith One"/>
                  <a:sym typeface="Hammersmith One"/>
                  <a:hlinkClick r:id="rId5" tooltip="https://eu.mar.medallia.com/?e=436625&amp;d=l&amp;h=947FB13044A604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d’information</a:t>
              </a:r>
              <a:r>
                <a:rPr lang="en-US" sz="8082" spc="-80" dirty="0">
                  <a:solidFill>
                    <a:srgbClr val="3366FF"/>
                  </a:solidFill>
                  <a:latin typeface="Hammersmith One"/>
                  <a:ea typeface="Hammersmith One"/>
                  <a:cs typeface="Hammersmith One"/>
                  <a:sym typeface="Hammersmith One"/>
                  <a:hlinkClick r:id="rId5" tooltip="https://eu.mar.medallia.com/?e=436625&amp;d=l&amp;h=947FB13044A604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</a:t>
              </a:r>
              <a:r>
                <a:rPr lang="en-US" sz="8082" spc="-80" dirty="0" err="1">
                  <a:solidFill>
                    <a:srgbClr val="3366FF"/>
                  </a:solidFill>
                  <a:latin typeface="Hammersmith One"/>
                  <a:ea typeface="Hammersmith One"/>
                  <a:cs typeface="Hammersmith One"/>
                  <a:sym typeface="Hammersmith One"/>
                  <a:hlinkClick r:id="rId5" tooltip="https://eu.mar.medallia.com/?e=436625&amp;d=l&amp;h=947FB13044A604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Infosessie</a:t>
              </a:r>
              <a:endParaRPr lang="en-US" sz="8082" spc="-80" dirty="0">
                <a:solidFill>
                  <a:srgbClr val="3366FF"/>
                </a:solidFill>
                <a:latin typeface="Hammersmith One"/>
                <a:ea typeface="Hammersmith One"/>
                <a:cs typeface="Hammersmith One"/>
                <a:sym typeface="Hammersmith One"/>
                <a:hlinkClick r:id="rId5" tooltip="https://eu.mar.medallia.com/?e=436625&amp;d=l&amp;h=947FB13044A60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3700489" y="6104112"/>
            <a:ext cx="3595434" cy="3595434"/>
          </a:xfrm>
          <a:custGeom>
            <a:avLst/>
            <a:gdLst/>
            <a:ahLst/>
            <a:cxnLst/>
            <a:rect l="l" t="t" r="r" b="b"/>
            <a:pathLst>
              <a:path w="3595434" h="3595434">
                <a:moveTo>
                  <a:pt x="0" y="0"/>
                </a:moveTo>
                <a:lnTo>
                  <a:pt x="3595433" y="0"/>
                </a:lnTo>
                <a:lnTo>
                  <a:pt x="3595433" y="3595434"/>
                </a:lnTo>
                <a:lnTo>
                  <a:pt x="0" y="3595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8742460" cy="5143500"/>
            <a:chOff x="0" y="0"/>
            <a:chExt cx="11656613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929" b="5929"/>
            <a:stretch>
              <a:fillRect/>
            </a:stretch>
          </p:blipFill>
          <p:spPr>
            <a:xfrm>
              <a:off x="0" y="0"/>
              <a:ext cx="11656613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0"/>
            <a:ext cx="8742460" cy="5143500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10724601" y="5618530"/>
            <a:ext cx="6164789" cy="3354435"/>
            <a:chOff x="0" y="0"/>
            <a:chExt cx="8219719" cy="4472580"/>
          </a:xfrm>
        </p:grpSpPr>
        <p:sp>
          <p:nvSpPr>
            <p:cNvPr id="6" name="TextBox 6"/>
            <p:cNvSpPr txBox="1"/>
            <p:nvPr/>
          </p:nvSpPr>
          <p:spPr>
            <a:xfrm>
              <a:off x="0" y="-428738"/>
              <a:ext cx="821971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EF753D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Coopération au développement</a:t>
              </a:r>
              <a:r>
                <a:rPr lang="en-US" sz="27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Ontwikkelingssamenwerking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32838"/>
              <a:ext cx="8219719" cy="3739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800"/>
                </a:lnSpc>
                <a:buAutoNum type="arabicPeriod"/>
              </a:pP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Le pays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partenaire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doit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être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repris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sur la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liste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OCDE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  <a:hlinkClick r:id="rId3" tooltip="https://docs.google.com/spreadsheets/d/1DUF2isFWsqVSYhbaACYtbgcLi_YjDqpE3GLQIVgkKQg/edit#gid=69851113"/>
                </a:rPr>
                <a:t> 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– pays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destinataires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APD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  <a:hlinkClick r:id="rId3" tooltip="https://docs.google.com/spreadsheets/d/1DUF2isFWsqVSYhbaACYtbgcLi_YjDqpE3GLQIVgkKQg/edit#gid=69851113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- Het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partnerland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moet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vermeld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staan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op de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lijst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OECD – ODA eligibility database</a:t>
              </a:r>
            </a:p>
            <a:p>
              <a:pPr marL="431801" lvl="1" indent="-215900" algn="l">
                <a:lnSpc>
                  <a:spcPts val="2800"/>
                </a:lnSpc>
                <a:buAutoNum type="arabicPeriod"/>
              </a:pP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L’association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doit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avoir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son </a:t>
              </a:r>
              <a:r>
                <a:rPr lang="en-US" sz="20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siège</a:t>
              </a:r>
              <a:r>
                <a:rPr lang="en-US" sz="20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social à Bruxelles 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- De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vereniging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moet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haar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hoofdzetel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hebben</a:t>
              </a: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in Brussel </a:t>
              </a:r>
              <a:r>
                <a:rPr lang="en-US" sz="2000" b="1" dirty="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1000-1020-1120-1130</a:t>
              </a:r>
              <a:endParaRPr lang="en-US" sz="20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3" tooltip="https://docs.google.com/spreadsheets/d/1DUF2isFWsqVSYhbaACYtbgcLi_YjDqpE3GLQIVgkKQg/edit#gid=69851113"/>
              </a:endParaRPr>
            </a:p>
            <a:p>
              <a:pPr algn="l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  <a:hlinkClick r:id="rId3" tooltip="https://docs.google.com/spreadsheets/d/1DUF2isFWsqVSYhbaACYtbgcLi_YjDqpE3GLQIVgkKQg/edit#gid=69851113"/>
                </a:rPr>
                <a:t>.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9993815" y="438708"/>
            <a:ext cx="341686" cy="341976"/>
          </a:xfrm>
          <a:custGeom>
            <a:avLst/>
            <a:gdLst/>
            <a:ahLst/>
            <a:cxnLst/>
            <a:rect l="l" t="t" r="r" b="b"/>
            <a:pathLst>
              <a:path w="341686" h="341976">
                <a:moveTo>
                  <a:pt x="0" y="0"/>
                </a:moveTo>
                <a:lnTo>
                  <a:pt x="341687" y="0"/>
                </a:lnTo>
                <a:lnTo>
                  <a:pt x="341687" y="341976"/>
                </a:lnTo>
                <a:lnTo>
                  <a:pt x="0" y="341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 rot="5400000">
            <a:off x="9993815" y="5447541"/>
            <a:ext cx="341686" cy="341976"/>
          </a:xfrm>
          <a:custGeom>
            <a:avLst/>
            <a:gdLst/>
            <a:ahLst/>
            <a:cxnLst/>
            <a:rect l="l" t="t" r="r" b="b"/>
            <a:pathLst>
              <a:path w="341686" h="341976">
                <a:moveTo>
                  <a:pt x="0" y="0"/>
                </a:moveTo>
                <a:lnTo>
                  <a:pt x="341687" y="0"/>
                </a:lnTo>
                <a:lnTo>
                  <a:pt x="341687" y="341977"/>
                </a:lnTo>
                <a:lnTo>
                  <a:pt x="0" y="341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/>
          <p:cNvSpPr txBox="1"/>
          <p:nvPr/>
        </p:nvSpPr>
        <p:spPr>
          <a:xfrm>
            <a:off x="1158541" y="1945012"/>
            <a:ext cx="6627955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4500" spc="-90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Critères</a:t>
            </a:r>
            <a:r>
              <a:rPr lang="en-US" sz="4500" spc="-90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4500" spc="-90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d’éligibilité</a:t>
            </a:r>
            <a:r>
              <a:rPr lang="en-US" sz="4500" spc="-90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4500" spc="-90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Ontvankelijkheidscriteria</a:t>
            </a:r>
            <a:endParaRPr lang="en-US" sz="4500" spc="-90" dirty="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24601" y="306566"/>
            <a:ext cx="6164789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Sensibilisation, information et éducation au développement 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Informatie, sensibilisatie en ontwikkelingseducatie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4601" y="2269923"/>
            <a:ext cx="6164789" cy="284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buAutoNum type="arabicPeriod"/>
            </a:pPr>
            <a:r>
              <a:rPr lang="en-US" sz="19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Thématique</a:t>
            </a:r>
            <a:r>
              <a:rPr lang="en-US" sz="19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en lien avec la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solidarité</a:t>
            </a:r>
            <a:r>
              <a:rPr lang="en-US" sz="19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internationale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- Het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thema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moet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een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link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hebben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met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internationale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solidariteit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endParaRPr lang="en-US" sz="19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  <a:hlinkClick r:id="rId3" tooltip="https://docs.google.com/spreadsheets/d/1DUF2isFWsqVSYhbaACYtbgcLi_YjDqpE3GLQIVgkKQg/edit#gid=69851113"/>
            </a:endParaRPr>
          </a:p>
          <a:p>
            <a:pPr marL="431799" lvl="1" indent="-215899" algn="l">
              <a:lnSpc>
                <a:spcPts val="2799"/>
              </a:lnSpc>
              <a:buAutoNum type="arabicPeriod"/>
            </a:pPr>
            <a:r>
              <a:rPr lang="en-US" sz="1999" dirty="0" err="1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L’activité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doit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avoir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lieu /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l’outil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doit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être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diffusé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sur   </a:t>
            </a:r>
            <a:r>
              <a:rPr lang="nl-BE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Bruxelles</a:t>
            </a:r>
            <a:r>
              <a:rPr lang="en-US" sz="1999" dirty="0">
                <a:solidFill>
                  <a:srgbClr val="EF753D"/>
                </a:solidFill>
                <a:latin typeface="Clear Sans"/>
                <a:cs typeface="Clear Sans"/>
                <a:sym typeface="Clear Sans"/>
              </a:rPr>
              <a:t> - 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activiteit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moet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plaatsvinden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/ de tool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moet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worden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verspreid</a:t>
            </a: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 Brussel </a:t>
            </a:r>
            <a:endParaRPr lang="en-US" sz="19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  <a:hlinkClick r:id="rId3" tooltip="https://docs.google.com/spreadsheets/d/1DUF2isFWsqVSYhbaACYtbgcLi_YjDqpE3GLQIVgkKQg/edit#gid=69851113"/>
            </a:endParaRPr>
          </a:p>
          <a:p>
            <a:pPr algn="l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</a:t>
            </a:r>
            <a:r>
              <a:rPr lang="en-US" sz="1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1000-1020-1120-1130</a:t>
            </a:r>
          </a:p>
          <a:p>
            <a:pPr algn="l">
              <a:lnSpc>
                <a:spcPts val="2799"/>
              </a:lnSpc>
            </a:pPr>
            <a:endParaRPr lang="en-US" sz="1999" b="1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  <a:hlinkClick r:id="rId3" tooltip="https://docs.google.com/spreadsheets/d/1DUF2isFWsqVSYhbaACYtbgcLi_YjDqpE3GLQIVgkKQg/edit#gid=6985111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9279" cy="10287000"/>
            <a:chOff x="0" y="0"/>
            <a:chExt cx="1371903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8" r="168"/>
            <a:stretch>
              <a:fillRect/>
            </a:stretch>
          </p:blipFill>
          <p:spPr>
            <a:xfrm>
              <a:off x="0" y="0"/>
              <a:ext cx="13719039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5400000">
            <a:off x="12447081" y="5447703"/>
            <a:ext cx="11764872" cy="869465"/>
          </a:xfrm>
          <a:custGeom>
            <a:avLst/>
            <a:gdLst/>
            <a:ahLst/>
            <a:cxnLst/>
            <a:rect l="l" t="t" r="r" b="b"/>
            <a:pathLst>
              <a:path w="11764872" h="869465">
                <a:moveTo>
                  <a:pt x="0" y="0"/>
                </a:moveTo>
                <a:lnTo>
                  <a:pt x="11764872" y="0"/>
                </a:lnTo>
                <a:lnTo>
                  <a:pt x="11764872" y="869466"/>
                </a:lnTo>
                <a:lnTo>
                  <a:pt x="0" y="869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11653966" y="6119003"/>
            <a:ext cx="683601" cy="603175"/>
            <a:chOff x="0" y="0"/>
            <a:chExt cx="180043" cy="1588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043" cy="158861"/>
            </a:xfrm>
            <a:custGeom>
              <a:avLst/>
              <a:gdLst/>
              <a:ahLst/>
              <a:cxnLst/>
              <a:rect l="l" t="t" r="r" b="b"/>
              <a:pathLst>
                <a:path w="180043" h="158861">
                  <a:moveTo>
                    <a:pt x="79430" y="0"/>
                  </a:moveTo>
                  <a:lnTo>
                    <a:pt x="100613" y="0"/>
                  </a:lnTo>
                  <a:cubicBezTo>
                    <a:pt x="121679" y="0"/>
                    <a:pt x="141882" y="8369"/>
                    <a:pt x="156778" y="23265"/>
                  </a:cubicBezTo>
                  <a:cubicBezTo>
                    <a:pt x="171674" y="38161"/>
                    <a:pt x="180043" y="58364"/>
                    <a:pt x="180043" y="79430"/>
                  </a:cubicBezTo>
                  <a:lnTo>
                    <a:pt x="180043" y="79430"/>
                  </a:lnTo>
                  <a:cubicBezTo>
                    <a:pt x="180043" y="100497"/>
                    <a:pt x="171674" y="120700"/>
                    <a:pt x="156778" y="135596"/>
                  </a:cubicBezTo>
                  <a:cubicBezTo>
                    <a:pt x="141882" y="150492"/>
                    <a:pt x="121679" y="158861"/>
                    <a:pt x="100613" y="158861"/>
                  </a:cubicBezTo>
                  <a:lnTo>
                    <a:pt x="79430" y="158861"/>
                  </a:lnTo>
                  <a:cubicBezTo>
                    <a:pt x="58364" y="158861"/>
                    <a:pt x="38161" y="150492"/>
                    <a:pt x="23265" y="135596"/>
                  </a:cubicBezTo>
                  <a:cubicBezTo>
                    <a:pt x="8369" y="120700"/>
                    <a:pt x="0" y="100497"/>
                    <a:pt x="0" y="79430"/>
                  </a:cubicBezTo>
                  <a:lnTo>
                    <a:pt x="0" y="79430"/>
                  </a:lnTo>
                  <a:cubicBezTo>
                    <a:pt x="0" y="58364"/>
                    <a:pt x="8369" y="38161"/>
                    <a:pt x="23265" y="23265"/>
                  </a:cubicBezTo>
                  <a:cubicBezTo>
                    <a:pt x="38161" y="8369"/>
                    <a:pt x="58364" y="0"/>
                    <a:pt x="79430" y="0"/>
                  </a:cubicBezTo>
                  <a:close/>
                </a:path>
              </a:pathLst>
            </a:custGeom>
            <a:solidFill>
              <a:srgbClr val="F4BF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0043" cy="206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3908" y="4143190"/>
            <a:ext cx="683601" cy="603175"/>
            <a:chOff x="0" y="0"/>
            <a:chExt cx="180043" cy="1588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043" cy="158861"/>
            </a:xfrm>
            <a:custGeom>
              <a:avLst/>
              <a:gdLst/>
              <a:ahLst/>
              <a:cxnLst/>
              <a:rect l="l" t="t" r="r" b="b"/>
              <a:pathLst>
                <a:path w="180043" h="158861">
                  <a:moveTo>
                    <a:pt x="79430" y="0"/>
                  </a:moveTo>
                  <a:lnTo>
                    <a:pt x="100613" y="0"/>
                  </a:lnTo>
                  <a:cubicBezTo>
                    <a:pt x="121679" y="0"/>
                    <a:pt x="141882" y="8369"/>
                    <a:pt x="156778" y="23265"/>
                  </a:cubicBezTo>
                  <a:cubicBezTo>
                    <a:pt x="171674" y="38161"/>
                    <a:pt x="180043" y="58364"/>
                    <a:pt x="180043" y="79430"/>
                  </a:cubicBezTo>
                  <a:lnTo>
                    <a:pt x="180043" y="79430"/>
                  </a:lnTo>
                  <a:cubicBezTo>
                    <a:pt x="180043" y="100497"/>
                    <a:pt x="171674" y="120700"/>
                    <a:pt x="156778" y="135596"/>
                  </a:cubicBezTo>
                  <a:cubicBezTo>
                    <a:pt x="141882" y="150492"/>
                    <a:pt x="121679" y="158861"/>
                    <a:pt x="100613" y="158861"/>
                  </a:cubicBezTo>
                  <a:lnTo>
                    <a:pt x="79430" y="158861"/>
                  </a:lnTo>
                  <a:cubicBezTo>
                    <a:pt x="58364" y="158861"/>
                    <a:pt x="38161" y="150492"/>
                    <a:pt x="23265" y="135596"/>
                  </a:cubicBezTo>
                  <a:cubicBezTo>
                    <a:pt x="8369" y="120700"/>
                    <a:pt x="0" y="100497"/>
                    <a:pt x="0" y="79430"/>
                  </a:cubicBezTo>
                  <a:lnTo>
                    <a:pt x="0" y="79430"/>
                  </a:lnTo>
                  <a:cubicBezTo>
                    <a:pt x="0" y="58364"/>
                    <a:pt x="8369" y="38161"/>
                    <a:pt x="23265" y="23265"/>
                  </a:cubicBezTo>
                  <a:cubicBezTo>
                    <a:pt x="38161" y="8369"/>
                    <a:pt x="58364" y="0"/>
                    <a:pt x="79430" y="0"/>
                  </a:cubicBezTo>
                  <a:close/>
                </a:path>
              </a:pathLst>
            </a:custGeom>
            <a:solidFill>
              <a:srgbClr val="1D64A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0043" cy="206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49200" y="3893121"/>
            <a:ext cx="4038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u="none" strike="noStrike" spc="-59" dirty="0">
                <a:solidFill>
                  <a:schemeClr val="accent6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Ville de Bruxelles</a:t>
            </a:r>
            <a:br>
              <a:rPr lang="en-US" sz="2999" u="none" strike="noStrike" spc="-59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</a:br>
            <a:r>
              <a:rPr lang="en-US" sz="2999" u="none" strike="noStrike" spc="-59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Stad</a:t>
            </a:r>
            <a:r>
              <a:rPr lang="en-US" sz="2999" u="none" strike="noStrike" spc="-59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Brussel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57AEB77-C936-07F8-2E39-88686CD61CB2}"/>
              </a:ext>
            </a:extLst>
          </p:cNvPr>
          <p:cNvSpPr txBox="1"/>
          <p:nvPr/>
        </p:nvSpPr>
        <p:spPr>
          <a:xfrm>
            <a:off x="12496800" y="5753100"/>
            <a:ext cx="4648201" cy="1983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99"/>
              </a:lnSpc>
              <a:spcBef>
                <a:spcPct val="0"/>
              </a:spcBef>
            </a:pPr>
            <a:r>
              <a:rPr lang="en-US" sz="2999" u="none" strike="noStrike" spc="-59" dirty="0" err="1">
                <a:solidFill>
                  <a:schemeClr val="accent6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Région</a:t>
            </a:r>
            <a:r>
              <a:rPr lang="en-US" sz="2999" u="none" strike="noStrike" spc="-59" dirty="0">
                <a:solidFill>
                  <a:schemeClr val="accent6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999" spc="-59" dirty="0">
                <a:solidFill>
                  <a:schemeClr val="accent6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Bruxelles-Capitale</a:t>
            </a:r>
            <a:br>
              <a:rPr lang="en-US" sz="2999" spc="-59" dirty="0">
                <a:solidFill>
                  <a:schemeClr val="accent6">
                    <a:lumMod val="75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</a:br>
            <a:r>
              <a:rPr lang="fr-BE" sz="2999" spc="-59" dirty="0">
                <a:solidFill>
                  <a:srgbClr val="000000"/>
                </a:solidFill>
                <a:latin typeface="Hammersmith One"/>
              </a:rPr>
              <a:t>Brussels </a:t>
            </a:r>
            <a:r>
              <a:rPr lang="fr-BE" sz="2999" spc="-59" dirty="0" err="1">
                <a:solidFill>
                  <a:srgbClr val="000000"/>
                </a:solidFill>
                <a:latin typeface="Hammersmith One"/>
              </a:rPr>
              <a:t>Hoofdstedelijk</a:t>
            </a:r>
            <a:r>
              <a:rPr lang="fr-BE" sz="2999" spc="-59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fr-BE" sz="2999" spc="-59" dirty="0" err="1">
                <a:solidFill>
                  <a:srgbClr val="000000"/>
                </a:solidFill>
                <a:latin typeface="Hammersmith One"/>
              </a:rPr>
              <a:t>Gewest</a:t>
            </a:r>
            <a:endParaRPr lang="fr-BE" sz="2999" spc="-59" dirty="0">
              <a:solidFill>
                <a:srgbClr val="000000"/>
              </a:solidFill>
              <a:latin typeface="Hammersmith One"/>
            </a:endParaRPr>
          </a:p>
          <a:p>
            <a:pPr>
              <a:lnSpc>
                <a:spcPts val="3899"/>
              </a:lnSpc>
              <a:spcBef>
                <a:spcPct val="0"/>
              </a:spcBef>
            </a:pPr>
            <a:endParaRPr lang="fr-BE" sz="3200" b="1" i="0" dirty="0">
              <a:solidFill>
                <a:srgbClr val="FFFFFF"/>
              </a:solidFill>
              <a:effectLst/>
              <a:latin typeface="__Inter_d65c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90693" cy="10287000"/>
            <a:chOff x="0" y="0"/>
            <a:chExt cx="1532092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412" b="116"/>
            <a:stretch>
              <a:fillRect/>
            </a:stretch>
          </p:blipFill>
          <p:spPr>
            <a:xfrm>
              <a:off x="0" y="0"/>
              <a:ext cx="15320924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629659" y="3754840"/>
            <a:ext cx="6126159" cy="2165031"/>
            <a:chOff x="0" y="170558"/>
            <a:chExt cx="8168212" cy="2886708"/>
          </a:xfrm>
        </p:grpSpPr>
        <p:sp>
          <p:nvSpPr>
            <p:cNvPr id="5" name="TextBox 5"/>
            <p:cNvSpPr txBox="1"/>
            <p:nvPr/>
          </p:nvSpPr>
          <p:spPr>
            <a:xfrm>
              <a:off x="0" y="2339121"/>
              <a:ext cx="8168212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1599" u="sng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  <a:hlinkClick r:id="rId3" tooltip="https://ourworldindata.org/grapher/foreign-aid-received-as-a-share-of-national-income-net?time=latest"/>
                </a:rPr>
                <a:t>https://www.oecd.org/fr/topics/sub-issues/oda-eligibility-and-conditions/dac-list-of-oda-recipients.html#oda-recipients-list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558"/>
              <a:ext cx="8168212" cy="176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r>
                <a:rPr lang="en-US" sz="4200" spc="-84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Pays destinataires APD</a:t>
              </a:r>
            </a:p>
            <a:p>
              <a:pPr algn="l">
                <a:lnSpc>
                  <a:spcPts val="5200"/>
                </a:lnSpc>
              </a:pPr>
              <a:r>
                <a:rPr lang="en-US" sz="4000" spc="-8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ODA eligibility database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2447081" y="5447703"/>
            <a:ext cx="11764872" cy="869465"/>
          </a:xfrm>
          <a:custGeom>
            <a:avLst/>
            <a:gdLst/>
            <a:ahLst/>
            <a:cxnLst/>
            <a:rect l="l" t="t" r="r" b="b"/>
            <a:pathLst>
              <a:path w="11764872" h="869465">
                <a:moveTo>
                  <a:pt x="0" y="0"/>
                </a:moveTo>
                <a:lnTo>
                  <a:pt x="11764872" y="0"/>
                </a:lnTo>
                <a:lnTo>
                  <a:pt x="11764872" y="869466"/>
                </a:lnTo>
                <a:lnTo>
                  <a:pt x="0" y="869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2796" y="0"/>
            <a:ext cx="12205204" cy="5425128"/>
          </a:xfrm>
          <a:custGeom>
            <a:avLst/>
            <a:gdLst/>
            <a:ahLst/>
            <a:cxnLst/>
            <a:rect l="l" t="t" r="r" b="b"/>
            <a:pathLst>
              <a:path w="12205204" h="5425128">
                <a:moveTo>
                  <a:pt x="0" y="0"/>
                </a:moveTo>
                <a:lnTo>
                  <a:pt x="12205204" y="0"/>
                </a:lnTo>
                <a:lnTo>
                  <a:pt x="12205204" y="5425128"/>
                </a:lnTo>
                <a:lnTo>
                  <a:pt x="0" y="542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196" t="-45358" r="-624" b="-37352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5400000">
            <a:off x="1456504" y="2119381"/>
            <a:ext cx="227794" cy="227987"/>
          </a:xfrm>
          <a:custGeom>
            <a:avLst/>
            <a:gdLst/>
            <a:ahLst/>
            <a:cxnLst/>
            <a:rect l="l" t="t" r="r" b="b"/>
            <a:pathLst>
              <a:path w="227794" h="227987">
                <a:moveTo>
                  <a:pt x="0" y="0"/>
                </a:moveTo>
                <a:lnTo>
                  <a:pt x="227794" y="0"/>
                </a:lnTo>
                <a:lnTo>
                  <a:pt x="227794" y="227987"/>
                </a:lnTo>
                <a:lnTo>
                  <a:pt x="0" y="22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5400000">
            <a:off x="6687876" y="6910803"/>
            <a:ext cx="227794" cy="227987"/>
          </a:xfrm>
          <a:custGeom>
            <a:avLst/>
            <a:gdLst/>
            <a:ahLst/>
            <a:cxnLst/>
            <a:rect l="l" t="t" r="r" b="b"/>
            <a:pathLst>
              <a:path w="227794" h="227987">
                <a:moveTo>
                  <a:pt x="0" y="0"/>
                </a:moveTo>
                <a:lnTo>
                  <a:pt x="227794" y="0"/>
                </a:lnTo>
                <a:lnTo>
                  <a:pt x="227794" y="227987"/>
                </a:lnTo>
                <a:lnTo>
                  <a:pt x="0" y="22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6082796" cy="10287000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863381" y="3134446"/>
            <a:ext cx="2356033" cy="2009054"/>
          </a:xfrm>
          <a:custGeom>
            <a:avLst/>
            <a:gdLst/>
            <a:ahLst/>
            <a:cxnLst/>
            <a:rect l="l" t="t" r="r" b="b"/>
            <a:pathLst>
              <a:path w="2356033" h="2009054">
                <a:moveTo>
                  <a:pt x="0" y="0"/>
                </a:moveTo>
                <a:lnTo>
                  <a:pt x="2356033" y="0"/>
                </a:lnTo>
                <a:lnTo>
                  <a:pt x="2356033" y="2009054"/>
                </a:lnTo>
                <a:lnTo>
                  <a:pt x="0" y="2009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7113766" y="8467090"/>
            <a:ext cx="11079066" cy="155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visant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uniquement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la </a:t>
            </a:r>
            <a:r>
              <a:rPr lang="en-US" sz="2199" b="1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récolte</a:t>
            </a:r>
            <a:r>
              <a:rPr lang="en-US" sz="2199" b="1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 fonds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ou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uniquement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destinés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aux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membres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l’association</a:t>
            </a:r>
            <a:endParaRPr lang="en-US" sz="2199" spc="43" dirty="0">
              <a:solidFill>
                <a:srgbClr val="EF753D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079"/>
              </a:lnSpc>
            </a:pP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Projecten die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uitsluitend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gericht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zijn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op </a:t>
            </a:r>
            <a:r>
              <a:rPr lang="en-US" sz="2199" b="1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fondsenwerving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die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uitsluitend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bedoeld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zijn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voor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leden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vereniging</a:t>
            </a:r>
            <a:endParaRPr lang="en-US" sz="2199" spc="4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13766" y="6772934"/>
            <a:ext cx="11079066" cy="155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Les stages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d’immersion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voyages de </a:t>
            </a:r>
            <a:r>
              <a:rPr lang="en-US" sz="2199" b="1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jeunes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chantiers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internationaux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079"/>
              </a:lnSpc>
            </a:pP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(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autre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budget disponible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auprès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 la cellule SI) </a:t>
            </a:r>
          </a:p>
          <a:p>
            <a:pPr algn="l">
              <a:lnSpc>
                <a:spcPts val="3079"/>
              </a:lnSpc>
            </a:pP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Inleefreizen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99" b="1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jongeren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stages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internationale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vrijwilligersprojecten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(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een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andere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budgetlijn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is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beschikbaar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bij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cel IS)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9980" y="5723914"/>
            <a:ext cx="5442836" cy="14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Ne sont pas éligibles </a:t>
            </a:r>
          </a:p>
          <a:p>
            <a:pPr algn="ctr">
              <a:lnSpc>
                <a:spcPts val="3739"/>
              </a:lnSpc>
            </a:pPr>
            <a:r>
              <a:rPr lang="en-US" sz="3399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Komen niet in aanmerking  </a:t>
            </a:r>
          </a:p>
          <a:p>
            <a:pPr marL="0" lvl="0" indent="0" algn="ctr">
              <a:lnSpc>
                <a:spcPts val="373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 rot="5400000">
            <a:off x="6687876" y="5769997"/>
            <a:ext cx="227794" cy="227987"/>
          </a:xfrm>
          <a:custGeom>
            <a:avLst/>
            <a:gdLst/>
            <a:ahLst/>
            <a:cxnLst/>
            <a:rect l="l" t="t" r="r" b="b"/>
            <a:pathLst>
              <a:path w="227794" h="227987">
                <a:moveTo>
                  <a:pt x="0" y="0"/>
                </a:moveTo>
                <a:lnTo>
                  <a:pt x="227794" y="0"/>
                </a:lnTo>
                <a:lnTo>
                  <a:pt x="227794" y="227987"/>
                </a:lnTo>
                <a:lnTo>
                  <a:pt x="0" y="22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TextBox 12"/>
          <p:cNvSpPr txBox="1"/>
          <p:nvPr/>
        </p:nvSpPr>
        <p:spPr>
          <a:xfrm>
            <a:off x="7113766" y="5657239"/>
            <a:ext cx="11079066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L’aide</a:t>
            </a:r>
            <a:r>
              <a:rPr lang="en-US" sz="2199" b="1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b="1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d’urgence</a:t>
            </a:r>
            <a:r>
              <a:rPr lang="en-US" sz="2199" b="1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(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autre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budget disponible </a:t>
            </a:r>
            <a:r>
              <a:rPr lang="en-US" sz="2199" spc="4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auprès</a:t>
            </a:r>
            <a:r>
              <a:rPr lang="en-US" sz="2199" spc="4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 la cellule SI) </a:t>
            </a:r>
          </a:p>
          <a:p>
            <a:pPr algn="l">
              <a:lnSpc>
                <a:spcPts val="3079"/>
              </a:lnSpc>
            </a:pPr>
            <a:r>
              <a:rPr lang="en-US" sz="2199" b="1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Noodhulp</a:t>
            </a:r>
            <a:r>
              <a:rPr lang="en-US" sz="2199" b="1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een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andere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budgetlijn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is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beschikbaar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bij</a:t>
            </a:r>
            <a:r>
              <a:rPr lang="en-US" sz="2199" spc="4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cel IS)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spc="4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3" name="Freeform 13"/>
          <p:cNvSpPr/>
          <p:nvPr/>
        </p:nvSpPr>
        <p:spPr>
          <a:xfrm rot="5400000">
            <a:off x="6687876" y="8649687"/>
            <a:ext cx="227794" cy="227987"/>
          </a:xfrm>
          <a:custGeom>
            <a:avLst/>
            <a:gdLst/>
            <a:ahLst/>
            <a:cxnLst/>
            <a:rect l="l" t="t" r="r" b="b"/>
            <a:pathLst>
              <a:path w="227794" h="227987">
                <a:moveTo>
                  <a:pt x="0" y="0"/>
                </a:moveTo>
                <a:lnTo>
                  <a:pt x="227794" y="0"/>
                </a:lnTo>
                <a:lnTo>
                  <a:pt x="227794" y="227987"/>
                </a:lnTo>
                <a:lnTo>
                  <a:pt x="0" y="227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60" y="-10918324"/>
            <a:ext cx="18272479" cy="18288000"/>
          </a:xfrm>
          <a:custGeom>
            <a:avLst/>
            <a:gdLst/>
            <a:ahLst/>
            <a:cxnLst/>
            <a:rect l="l" t="t" r="r" b="b"/>
            <a:pathLst>
              <a:path w="18272479" h="18288000">
                <a:moveTo>
                  <a:pt x="0" y="0"/>
                </a:moveTo>
                <a:lnTo>
                  <a:pt x="18272480" y="0"/>
                </a:lnTo>
                <a:lnTo>
                  <a:pt x="182724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>
            <a:off x="2165350" y="7352390"/>
            <a:ext cx="13964857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4" name="AutoShape 4"/>
          <p:cNvSpPr/>
          <p:nvPr/>
        </p:nvSpPr>
        <p:spPr>
          <a:xfrm>
            <a:off x="2171700" y="5181600"/>
            <a:ext cx="13964857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7243392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2828361" y="3723700"/>
            <a:ext cx="1434334" cy="817571"/>
          </a:xfrm>
          <a:custGeom>
            <a:avLst/>
            <a:gdLst/>
            <a:ahLst/>
            <a:cxnLst/>
            <a:rect l="l" t="t" r="r" b="b"/>
            <a:pathLst>
              <a:path w="1434334" h="817571">
                <a:moveTo>
                  <a:pt x="0" y="0"/>
                </a:moveTo>
                <a:lnTo>
                  <a:pt x="1434334" y="0"/>
                </a:lnTo>
                <a:lnTo>
                  <a:pt x="1434334" y="817570"/>
                </a:lnTo>
                <a:lnTo>
                  <a:pt x="0" y="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3050780" y="5787711"/>
            <a:ext cx="989495" cy="817571"/>
          </a:xfrm>
          <a:custGeom>
            <a:avLst/>
            <a:gdLst/>
            <a:ahLst/>
            <a:cxnLst/>
            <a:rect l="l" t="t" r="r" b="b"/>
            <a:pathLst>
              <a:path w="989495" h="817571">
                <a:moveTo>
                  <a:pt x="0" y="0"/>
                </a:moveTo>
                <a:lnTo>
                  <a:pt x="989496" y="0"/>
                </a:lnTo>
                <a:lnTo>
                  <a:pt x="989496" y="817570"/>
                </a:lnTo>
                <a:lnTo>
                  <a:pt x="0" y="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TextBox 8"/>
          <p:cNvSpPr txBox="1"/>
          <p:nvPr/>
        </p:nvSpPr>
        <p:spPr>
          <a:xfrm>
            <a:off x="6391437" y="3901345"/>
            <a:ext cx="6344177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Moyenne </a:t>
            </a:r>
            <a:r>
              <a:rPr lang="en-US" sz="2599" b="1" dirty="0" err="1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annuelle</a:t>
            </a:r>
            <a:r>
              <a:rPr lang="en-US" sz="2599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599" b="1" dirty="0" err="1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travailleurs</a:t>
            </a:r>
            <a:r>
              <a:rPr lang="en-US" sz="2599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ETP</a:t>
            </a:r>
            <a:r>
              <a:rPr lang="en-US" sz="25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</a:t>
            </a:r>
          </a:p>
          <a:p>
            <a:pPr marL="0" lvl="0" indent="0" algn="ctr">
              <a:lnSpc>
                <a:spcPts val="337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Aantal</a:t>
            </a:r>
            <a:r>
              <a:rPr lang="en-US" sz="25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werknemers</a:t>
            </a:r>
            <a:r>
              <a:rPr lang="en-US" sz="25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jaargemiddelde</a:t>
            </a:r>
            <a:r>
              <a:rPr lang="en-US" sz="25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VTE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70975" y="3863245"/>
            <a:ext cx="5956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65320" y="5854880"/>
            <a:ext cx="5157359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 spc="52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Chiffre d’affaires </a:t>
            </a:r>
            <a:r>
              <a:rPr lang="en-US" sz="2600" b="1" spc="52" dirty="0" err="1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annuel</a:t>
            </a:r>
            <a:r>
              <a:rPr lang="en-US" sz="2600" b="1" spc="52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HTVA </a:t>
            </a:r>
          </a:p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r>
              <a:rPr lang="en-US" sz="2600" b="1" spc="52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Jaaromzet</a:t>
            </a:r>
            <a:r>
              <a:rPr lang="en-US" sz="2600" b="1" spc="52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600" b="1" spc="52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exclusief</a:t>
            </a:r>
            <a:r>
              <a:rPr lang="en-US" sz="2600" b="1" spc="52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BTW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38676" y="5927256"/>
            <a:ext cx="286022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Max. 700.000€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78660" y="7923890"/>
            <a:ext cx="3730681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 spc="52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Total du bilan </a:t>
            </a:r>
          </a:p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r>
              <a:rPr lang="en-US" sz="2600" b="1" spc="52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Balanstotaal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01485" y="8149161"/>
            <a:ext cx="233460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350.000 EUR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79898" y="506018"/>
            <a:ext cx="14863494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en-US" sz="4800" spc="-48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Répondre à au moins 2 critères d’une micro ASBL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5350" y="2214168"/>
            <a:ext cx="14796352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 spc="4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Op balansdatum van het laatst afgesloten boekjaar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79898" y="1668068"/>
            <a:ext cx="14863494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en-US" sz="4800" spc="-48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Voldoen aan minstens 2 criteria van een micro-VZW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65350" y="1113481"/>
            <a:ext cx="14796352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 spc="4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À la date du bilan du dernier exercice clôturé</a:t>
            </a:r>
            <a:r>
              <a:rPr lang="en-US" sz="2000" spc="4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</p:txBody>
      </p:sp>
      <p:sp>
        <p:nvSpPr>
          <p:cNvPr id="18" name="Freeform 18"/>
          <p:cNvSpPr/>
          <p:nvPr/>
        </p:nvSpPr>
        <p:spPr>
          <a:xfrm>
            <a:off x="3124293" y="8006286"/>
            <a:ext cx="842470" cy="868525"/>
          </a:xfrm>
          <a:custGeom>
            <a:avLst/>
            <a:gdLst/>
            <a:ahLst/>
            <a:cxnLst/>
            <a:rect l="l" t="t" r="r" b="b"/>
            <a:pathLst>
              <a:path w="842470" h="868525">
                <a:moveTo>
                  <a:pt x="0" y="0"/>
                </a:moveTo>
                <a:lnTo>
                  <a:pt x="842470" y="0"/>
                </a:lnTo>
                <a:lnTo>
                  <a:pt x="842470" y="868525"/>
                </a:lnTo>
                <a:lnTo>
                  <a:pt x="0" y="868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718416"/>
            <a:ext cx="4660898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 spc="-26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Groottecriteria voor </a:t>
            </a:r>
          </a:p>
          <a:p>
            <a:pPr marL="0" lvl="0" indent="0" algn="just">
              <a:lnSpc>
                <a:spcPts val="338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verenigingen en stichtingen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09800" y="828514"/>
            <a:ext cx="1457470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7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Plus d’infos sur les micro ASBL</a:t>
            </a:r>
          </a:p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7000" spc="-7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Meer informatie over micro-VZW's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3229" y="5963452"/>
            <a:ext cx="7951115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u="sng" spc="51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schéma</a:t>
            </a:r>
            <a:r>
              <a:rPr lang="en-US" sz="2599" u="sng" spc="5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 des </a:t>
            </a:r>
            <a:r>
              <a:rPr lang="en-US" sz="2599" u="sng" spc="51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comptes</a:t>
            </a:r>
            <a:r>
              <a:rPr lang="en-US" sz="2599" u="sng" spc="5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 </a:t>
            </a:r>
            <a:r>
              <a:rPr lang="en-US" sz="2599" u="sng" spc="51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annuels</a:t>
            </a:r>
            <a:r>
              <a:rPr lang="en-US" sz="2599" u="sng" spc="5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www.cnc-cbn.be/fr/avis/criteres-de-taille-des-associations-et-fondations-schema-des-comptes-annuels-budget#chiffre-d-affaires"/>
              </a:rPr>
              <a:t> - budget | CNC CBN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93229" y="7906376"/>
            <a:ext cx="7009957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599" u="sng" spc="5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3" tooltip="https://www.cbn-cnc.be/nl/adviezen/groottecriteria-verenigingen-en-stichtingen-schema-van-de-jaarrekening-begroting"/>
              </a:rPr>
              <a:t>schema jaarrekening - begroting | CNC CBN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4891054"/>
            <a:ext cx="16227783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7" name="AutoShape 7"/>
          <p:cNvSpPr/>
          <p:nvPr/>
        </p:nvSpPr>
        <p:spPr>
          <a:xfrm>
            <a:off x="1028700" y="7112050"/>
            <a:ext cx="16230600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0" y="9612354"/>
            <a:ext cx="18257487" cy="1349292"/>
          </a:xfrm>
          <a:custGeom>
            <a:avLst/>
            <a:gdLst/>
            <a:ahLst/>
            <a:cxnLst/>
            <a:rect l="l" t="t" r="r" b="b"/>
            <a:pathLst>
              <a:path w="18257487" h="1349292">
                <a:moveTo>
                  <a:pt x="0" y="0"/>
                </a:moveTo>
                <a:lnTo>
                  <a:pt x="18257487" y="0"/>
                </a:lnTo>
                <a:lnTo>
                  <a:pt x="18257487" y="1349292"/>
                </a:lnTo>
                <a:lnTo>
                  <a:pt x="0" y="1349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1028700" y="5579912"/>
            <a:ext cx="4660898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Critères de taille des associations et fondations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709704" y="-2328127"/>
            <a:ext cx="13971086" cy="13982953"/>
          </a:xfrm>
          <a:custGeom>
            <a:avLst/>
            <a:gdLst/>
            <a:ahLst/>
            <a:cxnLst/>
            <a:rect l="l" t="t" r="r" b="b"/>
            <a:pathLst>
              <a:path w="13971086" h="13982953">
                <a:moveTo>
                  <a:pt x="0" y="0"/>
                </a:moveTo>
                <a:lnTo>
                  <a:pt x="13971086" y="0"/>
                </a:lnTo>
                <a:lnTo>
                  <a:pt x="13971086" y="13982953"/>
                </a:lnTo>
                <a:lnTo>
                  <a:pt x="0" y="1398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2663500" y="1914379"/>
            <a:ext cx="775972" cy="954775"/>
          </a:xfrm>
          <a:custGeom>
            <a:avLst/>
            <a:gdLst/>
            <a:ahLst/>
            <a:cxnLst/>
            <a:rect l="l" t="t" r="r" b="b"/>
            <a:pathLst>
              <a:path w="775972" h="954775">
                <a:moveTo>
                  <a:pt x="0" y="0"/>
                </a:moveTo>
                <a:lnTo>
                  <a:pt x="775971" y="0"/>
                </a:lnTo>
                <a:lnTo>
                  <a:pt x="775971" y="954775"/>
                </a:lnTo>
                <a:lnTo>
                  <a:pt x="0" y="954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5101082" y="4596674"/>
            <a:ext cx="642623" cy="825801"/>
          </a:xfrm>
          <a:custGeom>
            <a:avLst/>
            <a:gdLst/>
            <a:ahLst/>
            <a:cxnLst/>
            <a:rect l="l" t="t" r="r" b="b"/>
            <a:pathLst>
              <a:path w="642623" h="825801">
                <a:moveTo>
                  <a:pt x="0" y="0"/>
                </a:moveTo>
                <a:lnTo>
                  <a:pt x="642623" y="0"/>
                </a:lnTo>
                <a:lnTo>
                  <a:pt x="642623" y="825801"/>
                </a:lnTo>
                <a:lnTo>
                  <a:pt x="0" y="825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AutoShape 5"/>
          <p:cNvSpPr/>
          <p:nvPr/>
        </p:nvSpPr>
        <p:spPr>
          <a:xfrm>
            <a:off x="2098313" y="3719501"/>
            <a:ext cx="9699528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6" name="AutoShape 6"/>
          <p:cNvSpPr/>
          <p:nvPr/>
        </p:nvSpPr>
        <p:spPr>
          <a:xfrm>
            <a:off x="4621519" y="6229207"/>
            <a:ext cx="9699528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7" name="AutoShape 7"/>
          <p:cNvSpPr/>
          <p:nvPr/>
        </p:nvSpPr>
        <p:spPr>
          <a:xfrm>
            <a:off x="6733352" y="8804747"/>
            <a:ext cx="9699528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6733352" y="7052607"/>
            <a:ext cx="947790" cy="947790"/>
          </a:xfrm>
          <a:custGeom>
            <a:avLst/>
            <a:gdLst/>
            <a:ahLst/>
            <a:cxnLst/>
            <a:rect l="l" t="t" r="r" b="b"/>
            <a:pathLst>
              <a:path w="947790" h="947790">
                <a:moveTo>
                  <a:pt x="0" y="0"/>
                </a:moveTo>
                <a:lnTo>
                  <a:pt x="947790" y="0"/>
                </a:lnTo>
                <a:lnTo>
                  <a:pt x="947790" y="947790"/>
                </a:lnTo>
                <a:lnTo>
                  <a:pt x="0" y="9477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10" name="Group 10"/>
          <p:cNvGrpSpPr/>
          <p:nvPr/>
        </p:nvGrpSpPr>
        <p:grpSpPr>
          <a:xfrm>
            <a:off x="4032262" y="1537022"/>
            <a:ext cx="10288786" cy="1449300"/>
            <a:chOff x="0" y="-28575"/>
            <a:chExt cx="13718381" cy="19324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371838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Candidature - </a:t>
              </a:r>
              <a:r>
                <a:rPr lang="en-US" sz="3499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Aanvragen</a:t>
              </a:r>
              <a:endParaRPr lang="en-US" sz="3499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9880"/>
              <a:ext cx="13718381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Formulaire en ligne, contre mail d’accusé de réception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Online formulier, waarna u een ontvangstbevestiging per e-mail ontvangt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88323" y="4155221"/>
            <a:ext cx="6824890" cy="1601223"/>
            <a:chOff x="0" y="0"/>
            <a:chExt cx="9099853" cy="213496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9099853" cy="731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Template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19880"/>
              <a:ext cx="9099853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Utilisation</a:t>
              </a:r>
              <a:r>
                <a:rPr lang="en-US" sz="24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des templates </a:t>
              </a:r>
              <a:r>
                <a:rPr lang="en-US" sz="24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narratif</a:t>
              </a:r>
              <a:r>
                <a:rPr lang="en-US" sz="24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et </a:t>
              </a:r>
              <a:r>
                <a:rPr lang="en-US" sz="24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budgétaire</a:t>
              </a:r>
              <a:endParaRPr lang="en-US" sz="2400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  <a:p>
              <a:pPr algn="l">
                <a:lnSpc>
                  <a:spcPts val="336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Gebruik</a:t>
              </a:r>
              <a:r>
                <a:rPr lang="en-US" sz="24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van </a:t>
              </a:r>
              <a:r>
                <a:rPr lang="en-US" sz="24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narratieve</a:t>
              </a:r>
              <a:r>
                <a:rPr lang="en-US" sz="24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en budget templates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081159" y="6715852"/>
            <a:ext cx="7500685" cy="2020323"/>
            <a:chOff x="0" y="0"/>
            <a:chExt cx="10000913" cy="269376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10000913" cy="731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49"/>
                </a:lnSpc>
                <a:spcBef>
                  <a:spcPct val="0"/>
                </a:spcBef>
              </a:pPr>
              <a:r>
                <a:rPr lang="en-US" sz="3499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Periode</a:t>
              </a:r>
              <a:endParaRPr lang="en-US" sz="3499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19880"/>
              <a:ext cx="10000913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Dépenses subsidiables et activités éligibles </a:t>
              </a:r>
              <a:r>
                <a:rPr lang="en-US" sz="24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</a:p>
            <a:p>
              <a:pPr algn="l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Subsidiabele uitgaven en acties </a:t>
              </a:r>
            </a:p>
            <a:p>
              <a:pPr algn="l">
                <a:lnSpc>
                  <a:spcPts val="3360"/>
                </a:lnSpc>
              </a:pPr>
              <a:r>
                <a:rPr lang="en-US" sz="2400" b="1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01/07/2025 - 30/06/2026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606638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>
            <a:off x="12529670" y="5469918"/>
            <a:ext cx="5213948" cy="4196515"/>
          </a:xfrm>
          <a:prstGeom prst="rect">
            <a:avLst/>
          </a:prstGeom>
          <a:solidFill>
            <a:srgbClr val="FFB923">
              <a:alpha val="19608"/>
            </a:srgb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4" name="TextBox 4"/>
          <p:cNvSpPr txBox="1"/>
          <p:nvPr/>
        </p:nvSpPr>
        <p:spPr>
          <a:xfrm>
            <a:off x="12690068" y="5710001"/>
            <a:ext cx="489315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Changements</a:t>
            </a:r>
            <a:r>
              <a:rPr lang="en-US" sz="26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Wijzigingen</a:t>
            </a:r>
            <a:endParaRPr lang="en-US" sz="26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90068" y="6258006"/>
            <a:ext cx="4972467" cy="292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208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Tout changement dans les activités prévues (point 6 du formulaire en coopération et 3 en ECMS) doit nous être soumis pour validation </a:t>
            </a:r>
          </a:p>
          <a:p>
            <a:pPr algn="l">
              <a:lnSpc>
                <a:spcPts val="2914"/>
              </a:lnSpc>
            </a:pPr>
            <a:r>
              <a:rPr lang="en-US" sz="208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Elke wijziging in de voorgestelde activiteiten (punt 6 van het formulier in ontwikkeling en 3 in sensibilisering) moet ter validatie aan ons worden voorgelegd</a:t>
            </a:r>
          </a:p>
        </p:txBody>
      </p:sp>
      <p:sp>
        <p:nvSpPr>
          <p:cNvPr id="6" name="AutoShape 6"/>
          <p:cNvSpPr/>
          <p:nvPr/>
        </p:nvSpPr>
        <p:spPr>
          <a:xfrm>
            <a:off x="506995" y="6683276"/>
            <a:ext cx="5451793" cy="2850149"/>
          </a:xfrm>
          <a:prstGeom prst="rect">
            <a:avLst/>
          </a:prstGeom>
          <a:solidFill>
            <a:srgbClr val="FFB923">
              <a:alpha val="19608"/>
            </a:srgbClr>
          </a:solid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731562" y="7018362"/>
            <a:ext cx="4446914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Eligibilité - Ontvankelijkheid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62" y="7698983"/>
            <a:ext cx="4819944" cy="145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074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L’éligibilité des dépenses est comprise entre </a:t>
            </a:r>
          </a:p>
          <a:p>
            <a:pPr algn="l">
              <a:lnSpc>
                <a:spcPts val="2904"/>
              </a:lnSpc>
            </a:pPr>
            <a:r>
              <a:rPr lang="en-US" sz="207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Ontvankelijkheid van uitgaven tussen </a:t>
            </a:r>
          </a:p>
          <a:p>
            <a:pPr algn="l">
              <a:lnSpc>
                <a:spcPts val="2904"/>
              </a:lnSpc>
            </a:pPr>
            <a:r>
              <a:rPr lang="en-US" sz="2074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1/07/2025 - 30/06/2026</a:t>
            </a:r>
          </a:p>
        </p:txBody>
      </p:sp>
      <p:sp>
        <p:nvSpPr>
          <p:cNvPr id="9" name="AutoShape 9"/>
          <p:cNvSpPr/>
          <p:nvPr/>
        </p:nvSpPr>
        <p:spPr>
          <a:xfrm>
            <a:off x="12529670" y="2791182"/>
            <a:ext cx="5213948" cy="2489725"/>
          </a:xfrm>
          <a:prstGeom prst="rect">
            <a:avLst/>
          </a:prstGeom>
          <a:solidFill>
            <a:srgbClr val="FFB923">
              <a:alpha val="19608"/>
            </a:srgbClr>
          </a:solid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12885647" y="3292897"/>
            <a:ext cx="4501995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Attention aux frais de voyage et de catering!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Let op hoge reis- en cateringkosten!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06995" y="2791182"/>
            <a:ext cx="5451793" cy="3562371"/>
          </a:xfrm>
          <a:prstGeom prst="rect">
            <a:avLst/>
          </a:prstGeom>
          <a:solidFill>
            <a:srgbClr val="FFB923">
              <a:alpha val="19608"/>
            </a:srgbClr>
          </a:solidFill>
        </p:spPr>
        <p:txBody>
          <a:bodyPr/>
          <a:lstStyle/>
          <a:p>
            <a:endParaRPr lang="fr-BE"/>
          </a:p>
        </p:txBody>
      </p:sp>
      <p:sp>
        <p:nvSpPr>
          <p:cNvPr id="12" name="TextBox 12"/>
          <p:cNvSpPr txBox="1"/>
          <p:nvPr/>
        </p:nvSpPr>
        <p:spPr>
          <a:xfrm>
            <a:off x="731562" y="3123670"/>
            <a:ext cx="3232959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Personne(e)l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562" y="3653083"/>
            <a:ext cx="5002658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Règle des 20% pour les frais directs de personnel (hors sous-traitance et défraiement bénévoles) 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 20% - regel voor directe personeelskosten (exclusief onderaanneming en vergoeding vrijwilligers)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52500"/>
            <a:ext cx="11965950" cy="86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2"/>
              </a:lnSpc>
              <a:spcBef>
                <a:spcPct val="0"/>
              </a:spcBef>
            </a:pPr>
            <a:r>
              <a:rPr lang="en-US" sz="5325" spc="-106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Points d’attention - Aandachtspunten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6" name="AutoShape 16"/>
          <p:cNvSpPr/>
          <p:nvPr/>
        </p:nvSpPr>
        <p:spPr>
          <a:xfrm>
            <a:off x="6192991" y="3340522"/>
            <a:ext cx="6102476" cy="5172663"/>
          </a:xfrm>
          <a:prstGeom prst="rect">
            <a:avLst/>
          </a:prstGeom>
          <a:solidFill>
            <a:srgbClr val="FFB923">
              <a:alpha val="19608"/>
            </a:srgbClr>
          </a:solidFill>
        </p:spPr>
        <p:txBody>
          <a:bodyPr/>
          <a:lstStyle/>
          <a:p>
            <a:endParaRPr lang="fr-BE"/>
          </a:p>
        </p:txBody>
      </p:sp>
      <p:sp>
        <p:nvSpPr>
          <p:cNvPr id="17" name="TextBox 17"/>
          <p:cNvSpPr txBox="1"/>
          <p:nvPr/>
        </p:nvSpPr>
        <p:spPr>
          <a:xfrm>
            <a:off x="6677797" y="4264886"/>
            <a:ext cx="5132865" cy="38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 paiement de la première tranche est conditionné à la validation du rapport d’activités et du rapport financier de projets liés à des subsides antérieurs octroyés par la Cellule Solidarité Internationale de la Ville de Bruxelles.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 betaling van de eerste schijf is afhankelijk van de aanvaarding van de inhoudelijk en financiële verslagen van eerder door de cel Internationale Solidariteit toegekende subsidies.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77797" y="3621389"/>
            <a:ext cx="3232959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Paiement </a:t>
            </a:r>
            <a:r>
              <a:rPr lang="en-US" sz="26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- Betaling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7413" y="846733"/>
            <a:ext cx="6738676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699" spc="73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Spécifique pour les projets de coopération </a:t>
            </a:r>
          </a:p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spc="73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Specifiek voor internationale ontwikkelingsprojecten 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5143500" y="4763377"/>
            <a:ext cx="10287000" cy="760245"/>
          </a:xfrm>
          <a:custGeom>
            <a:avLst/>
            <a:gdLst/>
            <a:ahLst/>
            <a:cxnLst/>
            <a:rect l="l" t="t" r="r" b="b"/>
            <a:pathLst>
              <a:path w="10287000" h="760245">
                <a:moveTo>
                  <a:pt x="0" y="0"/>
                </a:moveTo>
                <a:lnTo>
                  <a:pt x="10287000" y="0"/>
                </a:lnTo>
                <a:lnTo>
                  <a:pt x="10287000" y="760246"/>
                </a:lnTo>
                <a:lnTo>
                  <a:pt x="0" y="76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8253381" y="846733"/>
            <a:ext cx="8771798" cy="1689101"/>
            <a:chOff x="0" y="0"/>
            <a:chExt cx="11695731" cy="2252134"/>
          </a:xfrm>
        </p:grpSpPr>
        <p:sp>
          <p:nvSpPr>
            <p:cNvPr id="5" name="Freeform 5"/>
            <p:cNvSpPr/>
            <p:nvPr/>
          </p:nvSpPr>
          <p:spPr>
            <a:xfrm rot="5400000">
              <a:off x="226" y="-226"/>
              <a:ext cx="532260" cy="532712"/>
            </a:xfrm>
            <a:custGeom>
              <a:avLst/>
              <a:gdLst/>
              <a:ahLst/>
              <a:cxnLst/>
              <a:rect l="l" t="t" r="r" b="b"/>
              <a:pathLst>
                <a:path w="532260" h="532712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0" r="-34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93551" y="-47625"/>
              <a:ext cx="10602180" cy="2299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Frais de voyages (frais d’hébergements + transports local)</a:t>
              </a:r>
              <a:r>
                <a:rPr lang="en-US" sz="249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Reiskosten (verblijfskosten + lokaal vervoer)  </a:t>
              </a:r>
              <a:r>
                <a:rPr lang="en-US" sz="2499" b="1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MAX 15%</a:t>
              </a:r>
              <a:r>
                <a:rPr lang="en-US" sz="249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subsid(i)e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253381" y="2413663"/>
            <a:ext cx="9939452" cy="1689101"/>
            <a:chOff x="0" y="0"/>
            <a:chExt cx="13252602" cy="2252134"/>
          </a:xfrm>
        </p:grpSpPr>
        <p:sp>
          <p:nvSpPr>
            <p:cNvPr id="8" name="Freeform 8"/>
            <p:cNvSpPr/>
            <p:nvPr/>
          </p:nvSpPr>
          <p:spPr>
            <a:xfrm rot="5400000">
              <a:off x="226" y="-226"/>
              <a:ext cx="532260" cy="532712"/>
            </a:xfrm>
            <a:custGeom>
              <a:avLst/>
              <a:gdLst/>
              <a:ahLst/>
              <a:cxnLst/>
              <a:rect l="l" t="t" r="r" b="b"/>
              <a:pathLst>
                <a:path w="532260" h="532712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0" r="-34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93551" y="-47625"/>
              <a:ext cx="12159051" cy="2299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spc="49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Importance d’avoir une bonne balance entre investissement et accompagnement (fonctionnement et personnel) </a:t>
              </a:r>
            </a:p>
            <a:p>
              <a:pPr algn="l"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Belang van een goede balans tussen investeringen en ondersteuning (werkingskosten en personeel)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53381" y="4940299"/>
            <a:ext cx="8771798" cy="4318001"/>
            <a:chOff x="0" y="0"/>
            <a:chExt cx="11695731" cy="5757334"/>
          </a:xfrm>
        </p:grpSpPr>
        <p:sp>
          <p:nvSpPr>
            <p:cNvPr id="11" name="Freeform 11"/>
            <p:cNvSpPr/>
            <p:nvPr/>
          </p:nvSpPr>
          <p:spPr>
            <a:xfrm rot="5400000">
              <a:off x="226" y="-226"/>
              <a:ext cx="532260" cy="532712"/>
            </a:xfrm>
            <a:custGeom>
              <a:avLst/>
              <a:gdLst/>
              <a:ahLst/>
              <a:cxnLst/>
              <a:rect l="l" t="t" r="r" b="b"/>
              <a:pathLst>
                <a:path w="532260" h="532712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0" r="-34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93551" y="-47625"/>
              <a:ext cx="10602180" cy="580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>
                  <a:solidFill>
                    <a:srgbClr val="EF753D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TEMPLATE</a:t>
              </a:r>
            </a:p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EF753D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Calculs automatiques</a:t>
              </a:r>
              <a:r>
                <a:rPr lang="en-US" sz="2499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avec une devise étrangère, dont le taux est fixé pour le budget prévisionnel, mais peut différer lors du rapportage 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(exemple disponible)</a:t>
              </a:r>
            </a:p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Automatischeberekeningen</a:t>
              </a:r>
              <a:r>
                <a:rPr lang="en-US" sz="249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met een vreemde valuta waarvan een koers wordt bepaald voor het oorspronkelijk budget, maar kan afwijken tijdens de rapportage 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(voorbeeld beschikbaar)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563180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5400000">
            <a:off x="1035086" y="1022314"/>
            <a:ext cx="689712" cy="702485"/>
          </a:xfrm>
          <a:custGeom>
            <a:avLst/>
            <a:gdLst/>
            <a:ahLst/>
            <a:cxnLst/>
            <a:rect l="l" t="t" r="r" b="b"/>
            <a:pathLst>
              <a:path w="689712" h="702485">
                <a:moveTo>
                  <a:pt x="0" y="0"/>
                </a:moveTo>
                <a:lnTo>
                  <a:pt x="689713" y="0"/>
                </a:lnTo>
                <a:lnTo>
                  <a:pt x="689713" y="702485"/>
                </a:lnTo>
                <a:lnTo>
                  <a:pt x="0" y="702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3521975" y="3939480"/>
            <a:ext cx="11244050" cy="4722501"/>
          </a:xfrm>
          <a:custGeom>
            <a:avLst/>
            <a:gdLst/>
            <a:ahLst/>
            <a:cxnLst/>
            <a:rect l="l" t="t" r="r" b="b"/>
            <a:pathLst>
              <a:path w="11244050" h="4722501">
                <a:moveTo>
                  <a:pt x="0" y="0"/>
                </a:moveTo>
                <a:lnTo>
                  <a:pt x="11244050" y="0"/>
                </a:lnTo>
                <a:lnTo>
                  <a:pt x="11244050" y="4722501"/>
                </a:lnTo>
                <a:lnTo>
                  <a:pt x="0" y="472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4263143" y="4216259"/>
            <a:ext cx="379034" cy="621367"/>
          </a:xfrm>
          <a:custGeom>
            <a:avLst/>
            <a:gdLst/>
            <a:ahLst/>
            <a:cxnLst/>
            <a:rect l="l" t="t" r="r" b="b"/>
            <a:pathLst>
              <a:path w="379034" h="621367">
                <a:moveTo>
                  <a:pt x="0" y="0"/>
                </a:moveTo>
                <a:lnTo>
                  <a:pt x="379034" y="0"/>
                </a:lnTo>
                <a:lnTo>
                  <a:pt x="379034" y="621367"/>
                </a:lnTo>
                <a:lnTo>
                  <a:pt x="0" y="6213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6192324" y="7839819"/>
            <a:ext cx="715770" cy="424446"/>
          </a:xfrm>
          <a:custGeom>
            <a:avLst/>
            <a:gdLst/>
            <a:ahLst/>
            <a:cxnLst/>
            <a:rect l="l" t="t" r="r" b="b"/>
            <a:pathLst>
              <a:path w="715770" h="424446">
                <a:moveTo>
                  <a:pt x="0" y="0"/>
                </a:moveTo>
                <a:lnTo>
                  <a:pt x="715770" y="0"/>
                </a:lnTo>
                <a:lnTo>
                  <a:pt x="715770" y="424446"/>
                </a:lnTo>
                <a:lnTo>
                  <a:pt x="0" y="4244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8376030" y="4216259"/>
            <a:ext cx="607012" cy="628805"/>
          </a:xfrm>
          <a:custGeom>
            <a:avLst/>
            <a:gdLst/>
            <a:ahLst/>
            <a:cxnLst/>
            <a:rect l="l" t="t" r="r" b="b"/>
            <a:pathLst>
              <a:path w="607012" h="628805">
                <a:moveTo>
                  <a:pt x="0" y="0"/>
                </a:moveTo>
                <a:lnTo>
                  <a:pt x="607012" y="0"/>
                </a:lnTo>
                <a:lnTo>
                  <a:pt x="607012" y="628805"/>
                </a:lnTo>
                <a:lnTo>
                  <a:pt x="0" y="6288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10560992" y="7720888"/>
            <a:ext cx="577863" cy="662308"/>
          </a:xfrm>
          <a:custGeom>
            <a:avLst/>
            <a:gdLst/>
            <a:ahLst/>
            <a:cxnLst/>
            <a:rect l="l" t="t" r="r" b="b"/>
            <a:pathLst>
              <a:path w="577863" h="662308">
                <a:moveTo>
                  <a:pt x="0" y="0"/>
                </a:moveTo>
                <a:lnTo>
                  <a:pt x="577863" y="0"/>
                </a:lnTo>
                <a:lnTo>
                  <a:pt x="577863" y="662308"/>
                </a:lnTo>
                <a:lnTo>
                  <a:pt x="0" y="6623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12531918" y="4194804"/>
            <a:ext cx="724307" cy="642822"/>
          </a:xfrm>
          <a:custGeom>
            <a:avLst/>
            <a:gdLst/>
            <a:ahLst/>
            <a:cxnLst/>
            <a:rect l="l" t="t" r="r" b="b"/>
            <a:pathLst>
              <a:path w="724307" h="642822">
                <a:moveTo>
                  <a:pt x="0" y="0"/>
                </a:moveTo>
                <a:lnTo>
                  <a:pt x="724307" y="0"/>
                </a:lnTo>
                <a:lnTo>
                  <a:pt x="724307" y="642822"/>
                </a:lnTo>
                <a:lnTo>
                  <a:pt x="0" y="64282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/>
          <p:cNvSpPr txBox="1"/>
          <p:nvPr/>
        </p:nvSpPr>
        <p:spPr>
          <a:xfrm>
            <a:off x="2498828" y="367190"/>
            <a:ext cx="12968428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6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Agenda &amp; Deadlines </a:t>
            </a:r>
          </a:p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2025 - 2026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00804" y="2690173"/>
            <a:ext cx="1923500" cy="3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1"/>
              </a:lnSpc>
              <a:spcBef>
                <a:spcPct val="0"/>
              </a:spcBef>
            </a:pPr>
            <a:r>
              <a:rPr lang="en-US" sz="2265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31 MARS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17054" y="2695741"/>
            <a:ext cx="2734210" cy="3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1"/>
              </a:lnSpc>
              <a:spcBef>
                <a:spcPct val="0"/>
              </a:spcBef>
            </a:pPr>
            <a:r>
              <a:rPr lang="en-US" sz="2265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FIN JUIN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0554" y="2695741"/>
            <a:ext cx="2694075" cy="38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1"/>
              </a:lnSpc>
              <a:spcBef>
                <a:spcPct val="0"/>
              </a:spcBef>
            </a:pPr>
            <a:r>
              <a:rPr lang="en-US" sz="2265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SEPTEMBRE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48017" y="8790569"/>
            <a:ext cx="1923500" cy="38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1"/>
              </a:lnSpc>
              <a:spcBef>
                <a:spcPct val="0"/>
              </a:spcBef>
            </a:pPr>
            <a:r>
              <a:rPr lang="en-US" sz="2265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MAI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88174" y="8731038"/>
            <a:ext cx="1923500" cy="38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1"/>
              </a:lnSpc>
              <a:spcBef>
                <a:spcPct val="0"/>
              </a:spcBef>
            </a:pPr>
            <a:r>
              <a:rPr lang="en-US" sz="2265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AOUT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55351" y="3151763"/>
            <a:ext cx="2814405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Deadline appel à projet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Projectoproep deadline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92324" y="3220660"/>
            <a:ext cx="4783671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u="none" strike="noStrike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Décision finale par le Conseil Communal </a:t>
            </a:r>
            <a:r>
              <a:rPr lang="en-US" sz="1700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Definitieve beslissing van de Gemeenteraad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69157" y="3231920"/>
            <a:ext cx="3796869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Disponibilité avance 80%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1800" u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Voorschot van 80% beschikb</a:t>
            </a:r>
            <a:r>
              <a:rPr lang="en-US" sz="1800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82423" y="9229725"/>
            <a:ext cx="305468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Commissions de sélection</a:t>
            </a:r>
            <a:r>
              <a:rPr lang="en-US" sz="1800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Selectiecommissies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84159" y="9268004"/>
            <a:ext cx="4613884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Validation Tutelle Régionale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39393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Goedkeuring  toezichthoudende overheid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 lang="en-US" sz="1800" u="none" strike="noStrike">
              <a:solidFill>
                <a:srgbClr val="39393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7785" y="-360315"/>
            <a:ext cx="7078471" cy="11007631"/>
          </a:xfrm>
          <a:custGeom>
            <a:avLst/>
            <a:gdLst/>
            <a:ahLst/>
            <a:cxnLst/>
            <a:rect l="l" t="t" r="r" b="b"/>
            <a:pathLst>
              <a:path w="7078471" h="11007631">
                <a:moveTo>
                  <a:pt x="0" y="0"/>
                </a:moveTo>
                <a:lnTo>
                  <a:pt x="7078471" y="0"/>
                </a:lnTo>
                <a:lnTo>
                  <a:pt x="7078471" y="11007630"/>
                </a:lnTo>
                <a:lnTo>
                  <a:pt x="0" y="11007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2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5400000">
            <a:off x="12761773" y="4742132"/>
            <a:ext cx="10861953" cy="802736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7259218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7831207" y="1673982"/>
            <a:ext cx="8979654" cy="6495566"/>
            <a:chOff x="0" y="47625"/>
            <a:chExt cx="11972872" cy="8660755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1972872" cy="1997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29"/>
                </a:lnSpc>
              </a:pPr>
              <a:r>
                <a:rPr lang="en-US" sz="52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Appel à projets 2025 </a:t>
              </a:r>
            </a:p>
            <a:p>
              <a:pPr marL="0" lvl="0" indent="0" algn="l">
                <a:lnSpc>
                  <a:spcPts val="582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Projectoproep 2025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556388"/>
              <a:ext cx="11972872" cy="4151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07" lvl="1" indent="-313054" algn="l">
                <a:lnSpc>
                  <a:spcPts val="4059"/>
                </a:lnSpc>
                <a:buFont typeface="Arial"/>
                <a:buChar char="•"/>
              </a:pPr>
              <a:r>
                <a:rPr lang="en-US" sz="2899" dirty="0" err="1">
                  <a:solidFill>
                    <a:srgbClr val="EF753D"/>
                  </a:solidFill>
                  <a:latin typeface="Clear Sans"/>
                  <a:cs typeface="Clear Sans"/>
                  <a:sym typeface="Clear Sans"/>
                </a:rPr>
                <a:t>Coopération</a:t>
              </a:r>
              <a:r>
                <a:rPr lang="en-US" sz="2899" dirty="0">
                  <a:solidFill>
                    <a:srgbClr val="EF753D"/>
                  </a:solidFill>
                  <a:latin typeface="Clear Sans"/>
                  <a:cs typeface="Clear Sans"/>
                  <a:sym typeface="Clear Sans"/>
                </a:rPr>
                <a:t> </a:t>
              </a:r>
              <a:r>
                <a:rPr lang="en-US" sz="2899" dirty="0" err="1">
                  <a:solidFill>
                    <a:srgbClr val="EF753D"/>
                  </a:solidFill>
                  <a:latin typeface="Clear Sans"/>
                  <a:cs typeface="Clear Sans"/>
                  <a:sym typeface="Clear Sans"/>
                </a:rPr>
                <a:t>internationale</a:t>
              </a:r>
              <a:r>
                <a:rPr lang="en-US" sz="2899" dirty="0">
                  <a:solidFill>
                    <a:srgbClr val="EF753D"/>
                  </a:solidFill>
                  <a:latin typeface="Clear Sans"/>
                  <a:cs typeface="Clear Sans"/>
                  <a:sym typeface="Clear Sans"/>
                </a:rPr>
                <a:t> </a:t>
              </a:r>
              <a:r>
                <a:rPr lang="fr-BE" sz="2899" dirty="0" err="1">
                  <a:solidFill>
                    <a:srgbClr val="000000"/>
                  </a:solidFill>
                  <a:latin typeface="Clear Sans"/>
                  <a:cs typeface="Clear Sans"/>
                  <a:sym typeface="Clear Sans"/>
                </a:rPr>
                <a:t>Ontwikkelingssamenwerking</a:t>
              </a:r>
              <a:endParaRPr lang="fr-BE" sz="2899" dirty="0">
                <a:solidFill>
                  <a:srgbClr val="000000"/>
                </a:solidFill>
                <a:latin typeface="Clear Sans"/>
                <a:cs typeface="Clear Sans"/>
                <a:sym typeface="Clear Sans"/>
                <a:hlinkClick r:id="rId6" tooltip="https://docs.google.com/spreadsheets/d/1DUF2isFWsqVSYhbaACYtbgcLi_YjDqpE3GLQIVgkKQg/edit#gid=69851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626107" lvl="1" indent="-313054" algn="l">
                <a:lnSpc>
                  <a:spcPts val="4059"/>
                </a:lnSpc>
                <a:buFont typeface="Arial"/>
                <a:buChar char="•"/>
              </a:pPr>
              <a:r>
                <a:rPr lang="en-US" sz="2899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Sensibilisation</a:t>
              </a:r>
              <a:r>
                <a:rPr lang="en-US" sz="2899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information et </a:t>
              </a:r>
              <a:r>
                <a:rPr lang="en-US" sz="2899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éducation</a:t>
              </a:r>
              <a:r>
                <a:rPr lang="en-US" sz="2899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au développement</a:t>
              </a:r>
              <a:endParaRPr lang="en-US" sz="28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  <a:hlinkClick r:id="rId6" tooltip="https://docs.google.com/spreadsheets/d/1DUF2isFWsqVSYhbaACYtbgcLi_YjDqpE3GLQIVgkKQg/edit#gid=69851113"/>
              </a:endParaRPr>
            </a:p>
            <a:p>
              <a:pPr algn="l">
                <a:lnSpc>
                  <a:spcPts val="405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     </a:t>
              </a:r>
              <a:r>
                <a:rPr lang="en-US" sz="2899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Sensibilisering</a:t>
              </a:r>
              <a:r>
                <a:rPr lang="en-US" sz="2899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</a:t>
              </a:r>
              <a:r>
                <a:rPr lang="en-US" sz="2899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informatie</a:t>
              </a:r>
              <a:r>
                <a:rPr lang="en-US" sz="2899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en </a:t>
              </a:r>
              <a:r>
                <a:rPr lang="en-US" sz="2899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mondiale</a:t>
              </a:r>
              <a:r>
                <a:rPr lang="en-US" sz="2899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vorming</a:t>
              </a:r>
            </a:p>
            <a:p>
              <a:pPr algn="l">
                <a:lnSpc>
                  <a:spcPts val="4059"/>
                </a:lnSpc>
              </a:pPr>
              <a:endParaRPr lang="en-US" sz="28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6" tooltip="https://docs.google.com/spreadsheets/d/1DUF2isFWsqVSYhbaACYtbgcLi_YjDqpE3GLQIVgkKQg/edit#gid=69851113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151484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304451" y="1101715"/>
            <a:ext cx="9675855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spc="-11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Besoin d’aide ? - Hulp nodig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95251" y="5739283"/>
            <a:ext cx="4970200" cy="3347777"/>
            <a:chOff x="0" y="-28575"/>
            <a:chExt cx="6626934" cy="4463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6626934" cy="567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510"/>
                </a:lnSpc>
                <a:spcBef>
                  <a:spcPct val="0"/>
                </a:spcBef>
              </a:pPr>
              <a:r>
                <a:rPr lang="en-US" sz="27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12/03/2025 18h - 20h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65404"/>
              <a:ext cx="6626934" cy="3669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info session en </a:t>
              </a:r>
              <a:r>
                <a:rPr lang="en-US" sz="22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ligne</a:t>
              </a:r>
              <a:r>
                <a:rPr lang="en-US" sz="22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de la cellule Solidarité Internationale</a:t>
              </a:r>
            </a:p>
            <a:p>
              <a:pPr algn="ctr">
                <a:lnSpc>
                  <a:spcPts val="308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Online </a:t>
              </a:r>
              <a:r>
                <a:rPr lang="en-US" sz="22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infosessie</a:t>
              </a: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van de Cel Internationale Solidariteit  </a:t>
              </a:r>
            </a:p>
            <a:p>
              <a:pPr algn="ctr">
                <a:lnSpc>
                  <a:spcPts val="308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 via : </a:t>
              </a:r>
              <a:b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</a:br>
              <a:r>
                <a:rPr lang="en-US" sz="2200" b="1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  <a:hlinkClick r:id="rId2"/>
                </a:rPr>
                <a:t>https://brucity-be.zoom.us/j/81649862767</a:t>
              </a:r>
              <a:endParaRPr lang="en-US" sz="2200" b="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78931" y="5732139"/>
            <a:ext cx="5628801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27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Autres questions</a:t>
            </a:r>
            <a:r>
              <a:rPr lang="en-US" sz="27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7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?</a:t>
            </a:r>
          </a:p>
          <a:p>
            <a:pPr marL="0" lvl="1" indent="0" algn="ctr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Andere vragen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78931" y="6767351"/>
            <a:ext cx="5628801" cy="275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Contact </a:t>
            </a:r>
            <a:r>
              <a:rPr lang="en-US" sz="2200" b="1" dirty="0" err="1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Coopération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Ontwikkelingssamenwerking</a:t>
            </a:r>
            <a:r>
              <a:rPr lang="en-US" sz="22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: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3"/>
              </a:rPr>
              <a:t>nicolas.lieutenant@brucity.be 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02 279 21 04</a:t>
            </a:r>
          </a:p>
          <a:p>
            <a:pPr algn="ctr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3080"/>
              </a:lnSpc>
            </a:pPr>
            <a:r>
              <a:rPr lang="en-US" sz="2200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Contact </a:t>
            </a:r>
            <a:r>
              <a:rPr lang="en-US" sz="2200" b="1" dirty="0" err="1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Sensibilisation</a:t>
            </a:r>
            <a:r>
              <a:rPr lang="en-US" sz="2200" b="1" dirty="0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Mondiale vorming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  <a:hlinkClick r:id="rId4"/>
              </a:rPr>
              <a:t>myriam.boudis@brucity.be </a:t>
            </a:r>
            <a:r>
              <a:rPr lang="en-US" sz="2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02 279 21 16</a:t>
            </a:r>
          </a:p>
          <a:p>
            <a:pPr algn="ctr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  <a:hlinkClick r:id="rId5" tooltip="https://docs.google.com/spreadsheets/d/1DUF2isFWsqVSYhbaACYtbgcLi_YjDqpE3GLQIVgkKQg/edit#gid=69851113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698792" y="5739283"/>
            <a:ext cx="4890417" cy="4133235"/>
            <a:chOff x="0" y="-28575"/>
            <a:chExt cx="6520555" cy="55109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6520555" cy="2070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9"/>
                </a:lnSpc>
              </a:pPr>
              <a:r>
                <a:rPr lang="en-US" sz="2399">
                  <a:solidFill>
                    <a:srgbClr val="EF753D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Difficultés à enregistrer votre dossier ?</a:t>
              </a:r>
            </a:p>
            <a:p>
              <a:pPr marL="0" lvl="1" indent="0" algn="ctr">
                <a:lnSpc>
                  <a:spcPts val="311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Problemen met het registreren van uw bestand 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42743"/>
              <a:ext cx="6520555" cy="3139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Au plus tard le 25 mars par </a:t>
              </a:r>
              <a:r>
                <a:rPr lang="en-US" sz="22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courriel</a:t>
              </a:r>
              <a:r>
                <a:rPr lang="en-US" sz="22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à </a:t>
              </a:r>
              <a:r>
                <a:rPr lang="en-US" sz="2200" dirty="0" err="1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l'adresse</a:t>
              </a:r>
              <a:r>
                <a:rPr lang="en-US" sz="2200" dirty="0">
                  <a:solidFill>
                    <a:srgbClr val="EF753D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endParaRPr lang="en-US" sz="2200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  <a:hlinkClick r:id="rId5" tooltip="https://docs.google.com/spreadsheets/d/1DUF2isFWsqVSYhbaACYtbgcLi_YjDqpE3GLQIVgkKQg/edit#gid=69851113"/>
              </a:endParaRPr>
            </a:p>
            <a:p>
              <a:pPr algn="ctr">
                <a:lnSpc>
                  <a:spcPts val="308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Uiterlijk</a:t>
              </a: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25 </a:t>
              </a:r>
              <a:r>
                <a:rPr lang="en-US" sz="22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maart</a:t>
              </a: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per e-mail </a:t>
              </a:r>
              <a:r>
                <a:rPr lang="en-US" sz="2200" dirty="0" err="1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aan</a:t>
              </a:r>
              <a:r>
                <a:rPr lang="en-US" sz="22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  <a:hlinkClick r:id="rId5" tooltip="https://docs.google.com/spreadsheets/d/1DUF2isFWsqVSYhbaACYtbgcLi_YjDqpE3GLQIVgkKQg/edit#gid=69851113"/>
                </a:rPr>
                <a:t>:</a:t>
              </a:r>
            </a:p>
            <a:p>
              <a:pPr algn="ctr">
                <a:lnSpc>
                  <a:spcPts val="3080"/>
                </a:lnSpc>
              </a:pPr>
              <a:r>
                <a:rPr lang="en-US" sz="2200" b="1" dirty="0">
                  <a:solidFill>
                    <a:srgbClr val="000000"/>
                  </a:solidFill>
                  <a:latin typeface="Clear Sans Bold"/>
                  <a:ea typeface="Clear Sans Bold"/>
                  <a:cs typeface="Clear Sans Bold"/>
                  <a:sym typeface="Clear Sans Bold"/>
                  <a:hlinkClick r:id="rId6"/>
                </a:rPr>
                <a:t>solidariteinternationale@brucity.be</a:t>
              </a:r>
              <a:endParaRPr lang="en-US" sz="22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  <a:p>
              <a:pPr algn="ctr">
                <a:lnSpc>
                  <a:spcPts val="3080"/>
                </a:lnSpc>
              </a:pPr>
              <a:endParaRPr lang="en-US" sz="22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5" tooltip="https://docs.google.com/spreadsheets/d/1DUF2isFWsqVSYhbaACYtbgcLi_YjDqpE3GLQIVgkKQg/edit#gid=69851113"/>
              </a:endParaRPr>
            </a:p>
            <a:p>
              <a:pPr algn="ctr">
                <a:lnSpc>
                  <a:spcPts val="3080"/>
                </a:lnSpc>
              </a:pPr>
              <a:endParaRPr lang="en-US" sz="2200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  <a:hlinkClick r:id="rId5" tooltip="https://docs.google.com/spreadsheets/d/1DUF2isFWsqVSYhbaACYtbgcLi_YjDqpE3GLQIVgkKQg/edit#gid=69851113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2818974" y="4584276"/>
            <a:ext cx="922755" cy="800280"/>
          </a:xfrm>
          <a:custGeom>
            <a:avLst/>
            <a:gdLst/>
            <a:ahLst/>
            <a:cxnLst/>
            <a:rect l="l" t="t" r="r" b="b"/>
            <a:pathLst>
              <a:path w="922755" h="800280">
                <a:moveTo>
                  <a:pt x="0" y="0"/>
                </a:moveTo>
                <a:lnTo>
                  <a:pt x="922754" y="0"/>
                </a:lnTo>
                <a:lnTo>
                  <a:pt x="922754" y="800280"/>
                </a:lnTo>
                <a:lnTo>
                  <a:pt x="0" y="800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Freeform 13"/>
          <p:cNvSpPr/>
          <p:nvPr/>
        </p:nvSpPr>
        <p:spPr>
          <a:xfrm>
            <a:off x="14643111" y="4584276"/>
            <a:ext cx="700441" cy="861840"/>
          </a:xfrm>
          <a:custGeom>
            <a:avLst/>
            <a:gdLst/>
            <a:ahLst/>
            <a:cxnLst/>
            <a:rect l="l" t="t" r="r" b="b"/>
            <a:pathLst>
              <a:path w="700441" h="861840">
                <a:moveTo>
                  <a:pt x="0" y="0"/>
                </a:moveTo>
                <a:lnTo>
                  <a:pt x="700441" y="0"/>
                </a:lnTo>
                <a:lnTo>
                  <a:pt x="700441" y="861841"/>
                </a:lnTo>
                <a:lnTo>
                  <a:pt x="0" y="861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4" name="Freeform 14"/>
          <p:cNvSpPr/>
          <p:nvPr/>
        </p:nvSpPr>
        <p:spPr>
          <a:xfrm>
            <a:off x="8698620" y="4490544"/>
            <a:ext cx="890761" cy="894012"/>
          </a:xfrm>
          <a:custGeom>
            <a:avLst/>
            <a:gdLst/>
            <a:ahLst/>
            <a:cxnLst/>
            <a:rect l="l" t="t" r="r" b="b"/>
            <a:pathLst>
              <a:path w="890761" h="894012">
                <a:moveTo>
                  <a:pt x="0" y="0"/>
                </a:moveTo>
                <a:lnTo>
                  <a:pt x="890760" y="0"/>
                </a:lnTo>
                <a:lnTo>
                  <a:pt x="890760" y="894012"/>
                </a:lnTo>
                <a:lnTo>
                  <a:pt x="0" y="894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5" name="Freeform 15"/>
          <p:cNvSpPr/>
          <p:nvPr/>
        </p:nvSpPr>
        <p:spPr>
          <a:xfrm>
            <a:off x="17243392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00317" y="5793661"/>
            <a:ext cx="5218693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9"/>
              </a:lnSpc>
            </a:pPr>
            <a:r>
              <a:rPr lang="en-US" sz="84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Dank u 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93557" y="3206080"/>
            <a:ext cx="10300886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Merci !</a:t>
            </a:r>
          </a:p>
        </p:txBody>
      </p:sp>
      <p:sp>
        <p:nvSpPr>
          <p:cNvPr id="4" name="Freeform 4"/>
          <p:cNvSpPr/>
          <p:nvPr/>
        </p:nvSpPr>
        <p:spPr>
          <a:xfrm>
            <a:off x="4938055" y="4969063"/>
            <a:ext cx="8360608" cy="357873"/>
          </a:xfrm>
          <a:custGeom>
            <a:avLst/>
            <a:gdLst/>
            <a:ahLst/>
            <a:cxnLst/>
            <a:rect l="l" t="t" r="r" b="b"/>
            <a:pathLst>
              <a:path w="8360608" h="357873">
                <a:moveTo>
                  <a:pt x="0" y="0"/>
                </a:moveTo>
                <a:lnTo>
                  <a:pt x="8360608" y="0"/>
                </a:lnTo>
                <a:lnTo>
                  <a:pt x="8360608" y="357873"/>
                </a:lnTo>
                <a:lnTo>
                  <a:pt x="0" y="35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2" t="-536115" r="-7745" b="-188505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5400000">
            <a:off x="12764377" y="4763377"/>
            <a:ext cx="10287000" cy="760245"/>
          </a:xfrm>
          <a:custGeom>
            <a:avLst/>
            <a:gdLst/>
            <a:ahLst/>
            <a:cxnLst/>
            <a:rect l="l" t="t" r="r" b="b"/>
            <a:pathLst>
              <a:path w="10287000" h="760245">
                <a:moveTo>
                  <a:pt x="0" y="0"/>
                </a:moveTo>
                <a:lnTo>
                  <a:pt x="10287000" y="0"/>
                </a:lnTo>
                <a:lnTo>
                  <a:pt x="10287000" y="760246"/>
                </a:lnTo>
                <a:lnTo>
                  <a:pt x="0" y="76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8" name="Image 7" descr="Une image contenant motif, pixel, point&#10;&#10;Description générée automatiquement">
            <a:extLst>
              <a:ext uri="{FF2B5EF4-FFF2-40B4-BE49-F238E27FC236}">
                <a16:creationId xmlns:a16="http://schemas.microsoft.com/office/drawing/2014/main" id="{367312EB-86B1-4312-1BAE-044BFB194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105" y="6092796"/>
            <a:ext cx="3596675" cy="3593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999" y="-241693"/>
            <a:ext cx="18555999" cy="2659295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 rot="-5400000">
            <a:off x="996876" y="509990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5400000">
            <a:off x="1249357" y="3819599"/>
            <a:ext cx="457200" cy="457588"/>
          </a:xfrm>
          <a:custGeom>
            <a:avLst/>
            <a:gdLst/>
            <a:ahLst/>
            <a:cxnLst/>
            <a:rect l="l" t="t" r="r" b="b"/>
            <a:pathLst>
              <a:path w="457200" h="457588">
                <a:moveTo>
                  <a:pt x="0" y="0"/>
                </a:moveTo>
                <a:lnTo>
                  <a:pt x="457200" y="0"/>
                </a:lnTo>
                <a:lnTo>
                  <a:pt x="457200" y="457588"/>
                </a:lnTo>
                <a:lnTo>
                  <a:pt x="0" y="457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5400000">
            <a:off x="1249357" y="5951188"/>
            <a:ext cx="457200" cy="457588"/>
          </a:xfrm>
          <a:custGeom>
            <a:avLst/>
            <a:gdLst/>
            <a:ahLst/>
            <a:cxnLst/>
            <a:rect l="l" t="t" r="r" b="b"/>
            <a:pathLst>
              <a:path w="457200" h="457588">
                <a:moveTo>
                  <a:pt x="0" y="0"/>
                </a:moveTo>
                <a:lnTo>
                  <a:pt x="457200" y="0"/>
                </a:lnTo>
                <a:lnTo>
                  <a:pt x="457200" y="457589"/>
                </a:lnTo>
                <a:lnTo>
                  <a:pt x="0" y="457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5400000">
            <a:off x="1249357" y="8082778"/>
            <a:ext cx="457200" cy="457588"/>
          </a:xfrm>
          <a:custGeom>
            <a:avLst/>
            <a:gdLst/>
            <a:ahLst/>
            <a:cxnLst/>
            <a:rect l="l" t="t" r="r" b="b"/>
            <a:pathLst>
              <a:path w="457200" h="457588">
                <a:moveTo>
                  <a:pt x="0" y="0"/>
                </a:moveTo>
                <a:lnTo>
                  <a:pt x="457200" y="0"/>
                </a:lnTo>
                <a:lnTo>
                  <a:pt x="457200" y="457588"/>
                </a:lnTo>
                <a:lnTo>
                  <a:pt x="0" y="457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5400000">
            <a:off x="9854424" y="3819599"/>
            <a:ext cx="457200" cy="457588"/>
          </a:xfrm>
          <a:custGeom>
            <a:avLst/>
            <a:gdLst/>
            <a:ahLst/>
            <a:cxnLst/>
            <a:rect l="l" t="t" r="r" b="b"/>
            <a:pathLst>
              <a:path w="457200" h="457588">
                <a:moveTo>
                  <a:pt x="0" y="0"/>
                </a:moveTo>
                <a:lnTo>
                  <a:pt x="457200" y="0"/>
                </a:lnTo>
                <a:lnTo>
                  <a:pt x="457200" y="457588"/>
                </a:lnTo>
                <a:lnTo>
                  <a:pt x="0" y="457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5400000">
            <a:off x="9854424" y="5951188"/>
            <a:ext cx="457200" cy="457588"/>
          </a:xfrm>
          <a:custGeom>
            <a:avLst/>
            <a:gdLst/>
            <a:ahLst/>
            <a:cxnLst/>
            <a:rect l="l" t="t" r="r" b="b"/>
            <a:pathLst>
              <a:path w="457200" h="457588">
                <a:moveTo>
                  <a:pt x="0" y="0"/>
                </a:moveTo>
                <a:lnTo>
                  <a:pt x="457200" y="0"/>
                </a:lnTo>
                <a:lnTo>
                  <a:pt x="457200" y="457589"/>
                </a:lnTo>
                <a:lnTo>
                  <a:pt x="0" y="457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AutoShape 9"/>
          <p:cNvSpPr/>
          <p:nvPr/>
        </p:nvSpPr>
        <p:spPr>
          <a:xfrm rot="-5400000">
            <a:off x="996876" y="723149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0" name="AutoShape 10"/>
          <p:cNvSpPr/>
          <p:nvPr/>
        </p:nvSpPr>
        <p:spPr>
          <a:xfrm rot="-5400000">
            <a:off x="9601943" y="5099900"/>
            <a:ext cx="962162" cy="0"/>
          </a:xfrm>
          <a:prstGeom prst="line">
            <a:avLst/>
          </a:prstGeom>
          <a:ln w="28575" cap="rnd">
            <a:solidFill>
              <a:srgbClr val="000000">
                <a:alpha val="44706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TextBox 12"/>
          <p:cNvSpPr txBox="1"/>
          <p:nvPr/>
        </p:nvSpPr>
        <p:spPr>
          <a:xfrm>
            <a:off x="1249163" y="612376"/>
            <a:ext cx="12621682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spc="-139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Planning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5774" y="3791218"/>
            <a:ext cx="5514230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99" dirty="0">
                <a:solidFill>
                  <a:srgbClr val="FA723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VISION ET POINTS D’ATTENTION DE L’APPEL À PROJETS  </a:t>
            </a:r>
          </a:p>
          <a:p>
            <a:pPr algn="just">
              <a:lnSpc>
                <a:spcPts val="3249"/>
              </a:lnSpc>
            </a:pPr>
            <a:r>
              <a:rPr lang="en-US" sz="2499" cap="all" spc="99" dirty="0" err="1">
                <a:solidFill>
                  <a:srgbClr val="000000"/>
                </a:solidFill>
                <a:latin typeface="Hammersmith One"/>
                <a:sym typeface="Hammersmith One"/>
              </a:rPr>
              <a:t>Visie</a:t>
            </a:r>
            <a:r>
              <a:rPr lang="en-US" sz="2499" cap="all" spc="99" dirty="0">
                <a:solidFill>
                  <a:srgbClr val="000000"/>
                </a:solidFill>
                <a:latin typeface="Hammersmith One"/>
                <a:sym typeface="Hammersmith One"/>
              </a:rPr>
              <a:t> en </a:t>
            </a:r>
            <a:r>
              <a:rPr lang="en-US" sz="2499" cap="all" spc="99" dirty="0" err="1">
                <a:solidFill>
                  <a:srgbClr val="000000"/>
                </a:solidFill>
                <a:latin typeface="Hammersmith One"/>
                <a:sym typeface="Hammersmith One"/>
              </a:rPr>
              <a:t>aandachtspunten</a:t>
            </a:r>
            <a:r>
              <a:rPr lang="en-US" sz="2499" cap="all" spc="99" dirty="0">
                <a:solidFill>
                  <a:srgbClr val="000000"/>
                </a:solidFill>
                <a:latin typeface="Hammersmith One"/>
                <a:sym typeface="Hammersmith One"/>
              </a:rPr>
              <a:t> van </a:t>
            </a:r>
            <a:r>
              <a:rPr lang="en-US" sz="2499" cap="all" spc="99" dirty="0" err="1">
                <a:solidFill>
                  <a:srgbClr val="000000"/>
                </a:solidFill>
                <a:latin typeface="Hammersmith One"/>
                <a:sym typeface="Hammersmith One"/>
              </a:rPr>
              <a:t>projectoproep</a:t>
            </a:r>
            <a:endParaRPr lang="en-US" sz="2499" cap="all" spc="99" dirty="0">
              <a:solidFill>
                <a:srgbClr val="000000"/>
              </a:solidFill>
              <a:latin typeface="Hammersmith One"/>
              <a:sym typeface="Hammersmith One"/>
            </a:endParaRPr>
          </a:p>
          <a:p>
            <a:pPr marL="0" lvl="0" indent="0" algn="just">
              <a:lnSpc>
                <a:spcPts val="3249"/>
              </a:lnSpc>
              <a:spcBef>
                <a:spcPct val="0"/>
              </a:spcBef>
            </a:pPr>
            <a:endParaRPr lang="en-US" sz="2499" spc="99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5774" y="5922807"/>
            <a:ext cx="610549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</a:pPr>
            <a:r>
              <a:rPr lang="en-US" sz="2500" spc="100" dirty="0">
                <a:solidFill>
                  <a:srgbClr val="FA723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CHANGEMENTS 2025</a:t>
            </a:r>
            <a:r>
              <a:rPr lang="en-US" sz="2500" spc="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</a:p>
          <a:p>
            <a:pPr algn="just">
              <a:lnSpc>
                <a:spcPts val="3250"/>
              </a:lnSpc>
            </a:pPr>
            <a:r>
              <a:rPr lang="en-US" sz="2499" cap="all" spc="99" dirty="0" err="1">
                <a:solidFill>
                  <a:srgbClr val="000000"/>
                </a:solidFill>
                <a:latin typeface="Hammersmith One"/>
                <a:sym typeface="Hammersmith One"/>
              </a:rPr>
              <a:t>Veranderingen</a:t>
            </a:r>
            <a:r>
              <a:rPr lang="en-US" sz="2500" spc="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99" cap="all" spc="99" dirty="0">
                <a:solidFill>
                  <a:srgbClr val="000000"/>
                </a:solidFill>
                <a:latin typeface="Hammersmith One"/>
                <a:sym typeface="Hammersmith One"/>
              </a:rPr>
              <a:t>2025</a:t>
            </a:r>
          </a:p>
          <a:p>
            <a:pPr marL="0" lvl="0" indent="0" algn="just">
              <a:lnSpc>
                <a:spcPts val="3250"/>
              </a:lnSpc>
              <a:spcBef>
                <a:spcPct val="0"/>
              </a:spcBef>
            </a:pPr>
            <a:endParaRPr lang="en-US" sz="2500" spc="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45774" y="8054397"/>
            <a:ext cx="6105492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99" dirty="0">
                <a:solidFill>
                  <a:srgbClr val="FA723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CONDITIONS BUDGÉTAIRES</a:t>
            </a:r>
          </a:p>
          <a:p>
            <a:pPr algn="just">
              <a:lnSpc>
                <a:spcPts val="3249"/>
              </a:lnSpc>
            </a:pPr>
            <a:r>
              <a:rPr lang="en-US" sz="2499" cap="all" spc="99" dirty="0" err="1">
                <a:solidFill>
                  <a:srgbClr val="000000"/>
                </a:solidFill>
                <a:latin typeface="Hammersmith One"/>
                <a:sym typeface="Hammersmith One"/>
              </a:rPr>
              <a:t>Voorwaarden</a:t>
            </a:r>
            <a:r>
              <a:rPr lang="en-US" sz="2499" spc="99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99" cap="all" spc="99" dirty="0">
                <a:solidFill>
                  <a:srgbClr val="000000"/>
                </a:solidFill>
                <a:latin typeface="Hammersmith One"/>
                <a:sym typeface="Hammersmith One"/>
              </a:rPr>
              <a:t>budget</a:t>
            </a:r>
          </a:p>
          <a:p>
            <a:pPr marL="0" lvl="0" indent="0" algn="just">
              <a:lnSpc>
                <a:spcPts val="3249"/>
              </a:lnSpc>
              <a:spcBef>
                <a:spcPct val="0"/>
              </a:spcBef>
            </a:pPr>
            <a:endParaRPr lang="en-US" sz="2499" spc="99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650841" y="3791218"/>
            <a:ext cx="610549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AGENDA  DEADLINES</a:t>
            </a:r>
          </a:p>
          <a:p>
            <a:pPr marL="0" lvl="0" indent="0" algn="just">
              <a:lnSpc>
                <a:spcPts val="3249"/>
              </a:lnSpc>
              <a:spcBef>
                <a:spcPct val="0"/>
              </a:spcBef>
            </a:pPr>
            <a:endParaRPr lang="en-US" sz="2499" spc="99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650841" y="5922807"/>
            <a:ext cx="610549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49"/>
              </a:lnSpc>
              <a:spcBef>
                <a:spcPct val="0"/>
              </a:spcBef>
            </a:pPr>
            <a:r>
              <a:rPr lang="en-US" sz="2499" spc="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Q &amp;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60" y="-2855728"/>
            <a:ext cx="18272479" cy="18288000"/>
          </a:xfrm>
          <a:custGeom>
            <a:avLst/>
            <a:gdLst/>
            <a:ahLst/>
            <a:cxnLst/>
            <a:rect l="l" t="t" r="r" b="b"/>
            <a:pathLst>
              <a:path w="18272479" h="18288000">
                <a:moveTo>
                  <a:pt x="0" y="0"/>
                </a:moveTo>
                <a:lnTo>
                  <a:pt x="18272480" y="0"/>
                </a:lnTo>
                <a:lnTo>
                  <a:pt x="182724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>
            <a:off x="9781520" y="1028700"/>
            <a:ext cx="6693542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2716678" y="2006559"/>
            <a:ext cx="823225" cy="1182177"/>
          </a:xfrm>
          <a:custGeom>
            <a:avLst/>
            <a:gdLst/>
            <a:ahLst/>
            <a:cxnLst/>
            <a:rect l="l" t="t" r="r" b="b"/>
            <a:pathLst>
              <a:path w="823225" h="1182177">
                <a:moveTo>
                  <a:pt x="0" y="0"/>
                </a:moveTo>
                <a:lnTo>
                  <a:pt x="823225" y="0"/>
                </a:lnTo>
                <a:lnTo>
                  <a:pt x="823225" y="1182177"/>
                </a:lnTo>
                <a:lnTo>
                  <a:pt x="0" y="1182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0562546" y="3991477"/>
            <a:ext cx="5131489" cy="456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spc="-56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 formulaire de candidature complet doit être enregistré sur la plateforme en ligne au plus tard </a:t>
            </a:r>
            <a:r>
              <a:rPr lang="en-US" sz="2800" b="1" spc="-56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lundi 31/03/2025 à minuit</a:t>
            </a:r>
            <a:r>
              <a:rPr lang="en-US" sz="2800" spc="-56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ctr">
              <a:lnSpc>
                <a:spcPts val="3640"/>
              </a:lnSpc>
            </a:pPr>
            <a:r>
              <a:rPr lang="en-US" sz="2800" spc="-5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Het volledige aanvraagformulier moet uiterlijk </a:t>
            </a:r>
            <a:r>
              <a:rPr lang="en-US" sz="2800" b="1" spc="-5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maandag 31/03/2025 om middernacht</a:t>
            </a:r>
            <a:r>
              <a:rPr lang="en-US" sz="2800" spc="-5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op het onlineplatform zijn geregistreerd</a:t>
            </a:r>
          </a:p>
          <a:p>
            <a:pPr algn="ctr">
              <a:lnSpc>
                <a:spcPts val="3640"/>
              </a:lnSpc>
            </a:pPr>
            <a:endParaRPr lang="en-US" sz="2800" spc="-56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812938" y="1028700"/>
            <a:ext cx="6693542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4674717" y="2006559"/>
            <a:ext cx="1210266" cy="1323353"/>
          </a:xfrm>
          <a:custGeom>
            <a:avLst/>
            <a:gdLst/>
            <a:ahLst/>
            <a:cxnLst/>
            <a:rect l="l" t="t" r="r" b="b"/>
            <a:pathLst>
              <a:path w="1210266" h="1323353">
                <a:moveTo>
                  <a:pt x="0" y="0"/>
                </a:moveTo>
                <a:lnTo>
                  <a:pt x="1210267" y="0"/>
                </a:lnTo>
                <a:lnTo>
                  <a:pt x="1210267" y="1323353"/>
                </a:lnTo>
                <a:lnTo>
                  <a:pt x="0" y="1323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TextBox 8"/>
          <p:cNvSpPr txBox="1"/>
          <p:nvPr/>
        </p:nvSpPr>
        <p:spPr>
          <a:xfrm>
            <a:off x="2711036" y="3991477"/>
            <a:ext cx="5137630" cy="273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spc="-56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Enregistrement des candidatures </a:t>
            </a:r>
            <a:r>
              <a:rPr lang="en-US" sz="2800" b="1" spc="-56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uniquement</a:t>
            </a:r>
            <a:r>
              <a:rPr lang="en-US" sz="2800" spc="-56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via notre formulaire en ligne </a:t>
            </a:r>
          </a:p>
          <a:p>
            <a:pPr algn="ctr">
              <a:lnSpc>
                <a:spcPts val="3640"/>
              </a:lnSpc>
            </a:pPr>
            <a:r>
              <a:rPr lang="en-US" sz="2800" spc="-5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Registratie van aanvragen </a:t>
            </a:r>
            <a:r>
              <a:rPr lang="en-US" sz="2800" b="1" spc="-56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alleen</a:t>
            </a:r>
            <a:r>
              <a:rPr lang="en-US" sz="2800" spc="-5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via ons online formulier </a:t>
            </a:r>
          </a:p>
          <a:p>
            <a:pPr algn="ctr">
              <a:lnSpc>
                <a:spcPts val="3640"/>
              </a:lnSpc>
            </a:pPr>
            <a:endParaRPr lang="en-US" sz="2800" spc="-56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321" y="6290501"/>
            <a:ext cx="1897679" cy="1897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307" y="2030835"/>
            <a:ext cx="2041848" cy="204184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8637027" cy="10287000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075055" y="2621916"/>
            <a:ext cx="6486916" cy="496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8000" spc="-16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Subside Subsidie</a:t>
            </a:r>
          </a:p>
          <a:p>
            <a:pPr algn="l">
              <a:lnSpc>
                <a:spcPts val="10400"/>
              </a:lnSpc>
            </a:pPr>
            <a:endParaRPr lang="en-US" sz="8000" spc="-16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algn="l">
              <a:lnSpc>
                <a:spcPts val="8190"/>
              </a:lnSpc>
            </a:pPr>
            <a:r>
              <a:rPr lang="en-US" sz="6300" spc="-126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TOTAL 150 000 €</a:t>
            </a:r>
          </a:p>
        </p:txBody>
      </p:sp>
      <p:sp>
        <p:nvSpPr>
          <p:cNvPr id="6" name="AutoShape 6"/>
          <p:cNvSpPr/>
          <p:nvPr/>
        </p:nvSpPr>
        <p:spPr>
          <a:xfrm>
            <a:off x="9697320" y="5133975"/>
            <a:ext cx="8294184" cy="0"/>
          </a:xfrm>
          <a:prstGeom prst="line">
            <a:avLst/>
          </a:prstGeom>
          <a:ln w="19050" cap="rnd">
            <a:solidFill>
              <a:srgbClr val="FFB9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17259300" y="9231271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3"/>
                </a:lnTo>
                <a:lnTo>
                  <a:pt x="0" y="933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8" name="Group 8"/>
          <p:cNvGrpSpPr/>
          <p:nvPr/>
        </p:nvGrpSpPr>
        <p:grpSpPr>
          <a:xfrm>
            <a:off x="12128146" y="2010150"/>
            <a:ext cx="5131154" cy="2074283"/>
            <a:chOff x="0" y="-47625"/>
            <a:chExt cx="6841538" cy="2765711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6841538" cy="117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EF753D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SENSIBILISATION</a:t>
              </a:r>
            </a:p>
            <a:p>
              <a:pPr algn="l">
                <a:lnSpc>
                  <a:spcPts val="3499"/>
                </a:lnSpc>
              </a:pPr>
              <a:r>
                <a:rPr lang="en-US" sz="2499" cap="all" dirty="0" err="1">
                  <a:solidFill>
                    <a:srgbClr val="000000"/>
                  </a:solidFill>
                  <a:latin typeface="Hammersmith One"/>
                  <a:sym typeface="Hammersmith One"/>
                </a:rPr>
                <a:t>Sensibilisering</a:t>
              </a:r>
              <a:endParaRPr lang="en-US" sz="2499" cap="all" dirty="0">
                <a:solidFill>
                  <a:srgbClr val="000000"/>
                </a:solidFill>
                <a:latin typeface="Hammersmith One"/>
                <a:sym typeface="Hammersmith On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42550"/>
              <a:ext cx="6841538" cy="117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Max 4000€/</a:t>
              </a:r>
              <a:r>
                <a:rPr lang="en-US" sz="2499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projet</a:t>
              </a: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b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</a:b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Budget total maximal = 30.000 €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28146" y="6163917"/>
            <a:ext cx="5131154" cy="2134767"/>
            <a:chOff x="0" y="-57150"/>
            <a:chExt cx="6841538" cy="28463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6841538" cy="117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 dirty="0">
                  <a:solidFill>
                    <a:srgbClr val="EF753D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COOPÉRATION INTERNATIONALE</a:t>
              </a:r>
            </a:p>
            <a:p>
              <a:pPr algn="l">
                <a:lnSpc>
                  <a:spcPts val="3500"/>
                </a:lnSpc>
              </a:pPr>
              <a:r>
                <a:rPr lang="en-US" sz="2499" cap="all" dirty="0" err="1">
                  <a:solidFill>
                    <a:srgbClr val="000000"/>
                  </a:solidFill>
                  <a:latin typeface="Hammersmith One"/>
                  <a:sym typeface="Hammersmith One"/>
                </a:rPr>
                <a:t>Ontwikkelingssamenwerking</a:t>
              </a:r>
              <a:endParaRPr lang="en-US" sz="2499" cap="all" dirty="0">
                <a:solidFill>
                  <a:srgbClr val="000000"/>
                </a:solidFill>
                <a:latin typeface="Hammersmith One"/>
                <a:sym typeface="Hammersmith On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13669"/>
              <a:ext cx="6841538" cy="117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Max 8000€/</a:t>
              </a:r>
              <a:r>
                <a:rPr lang="en-US" sz="2499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projet</a:t>
              </a: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</a:p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Budget total maximal = 50.000 €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60" y="-2855728"/>
            <a:ext cx="18272479" cy="18288000"/>
          </a:xfrm>
          <a:custGeom>
            <a:avLst/>
            <a:gdLst/>
            <a:ahLst/>
            <a:cxnLst/>
            <a:rect l="l" t="t" r="r" b="b"/>
            <a:pathLst>
              <a:path w="18272479" h="18288000">
                <a:moveTo>
                  <a:pt x="0" y="0"/>
                </a:moveTo>
                <a:lnTo>
                  <a:pt x="18272480" y="0"/>
                </a:lnTo>
                <a:lnTo>
                  <a:pt x="182724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>
            <a:off x="9781520" y="1028700"/>
            <a:ext cx="6693542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10645143" y="3306793"/>
            <a:ext cx="4966294" cy="581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sz="2999" b="1" spc="-59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cibles</a:t>
            </a: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définies pour chaque </a:t>
            </a:r>
            <a:r>
              <a:rPr lang="en-US" sz="2999" b="1" spc="-59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ODD</a:t>
            </a: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peuvent vous servir d’inspiration pour </a:t>
            </a:r>
            <a:r>
              <a:rPr lang="en-US" sz="2999" b="1" spc="-59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orienter</a:t>
            </a: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vos projets dans les différentes thématiques </a:t>
            </a:r>
          </a:p>
          <a:p>
            <a:pPr algn="ctr">
              <a:lnSpc>
                <a:spcPts val="3899"/>
              </a:lnSpc>
            </a:pP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 onderliggende </a:t>
            </a:r>
            <a:r>
              <a:rPr lang="en-US" sz="2999" b="1" spc="-5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targets</a:t>
            </a: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die voor elke </a:t>
            </a:r>
            <a:r>
              <a:rPr lang="en-US" sz="2999" b="1" spc="-5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SDG</a:t>
            </a: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zijn vastgelegd, kunnen als inspiratie dienen om uw projecten in de verschillende thema's te </a:t>
            </a:r>
            <a:r>
              <a:rPr lang="en-US" sz="2999" b="1" spc="-5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begeleiden</a:t>
            </a: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algn="ctr">
              <a:lnSpc>
                <a:spcPts val="3899"/>
              </a:lnSpc>
            </a:pPr>
            <a:endParaRPr lang="en-US" sz="2999" spc="-5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812938" y="1028700"/>
            <a:ext cx="6693542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4501843" y="1361094"/>
            <a:ext cx="1315733" cy="1298987"/>
          </a:xfrm>
          <a:custGeom>
            <a:avLst/>
            <a:gdLst/>
            <a:ahLst/>
            <a:cxnLst/>
            <a:rect l="l" t="t" r="r" b="b"/>
            <a:pathLst>
              <a:path w="1315733" h="1298987">
                <a:moveTo>
                  <a:pt x="0" y="0"/>
                </a:moveTo>
                <a:lnTo>
                  <a:pt x="1315733" y="0"/>
                </a:lnTo>
                <a:lnTo>
                  <a:pt x="1315733" y="1298988"/>
                </a:lnTo>
                <a:lnTo>
                  <a:pt x="0" y="129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12478797" y="1361094"/>
            <a:ext cx="1298987" cy="1298987"/>
          </a:xfrm>
          <a:custGeom>
            <a:avLst/>
            <a:gdLst/>
            <a:ahLst/>
            <a:cxnLst/>
            <a:rect l="l" t="t" r="r" b="b"/>
            <a:pathLst>
              <a:path w="1298987" h="1298987">
                <a:moveTo>
                  <a:pt x="0" y="0"/>
                </a:moveTo>
                <a:lnTo>
                  <a:pt x="1298987" y="0"/>
                </a:lnTo>
                <a:lnTo>
                  <a:pt x="1298987" y="1298988"/>
                </a:lnTo>
                <a:lnTo>
                  <a:pt x="0" y="1298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2676562" y="3306793"/>
            <a:ext cx="4966294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La Ville de Bruxelles s’inscrit dans le cadre global des </a:t>
            </a:r>
            <a:r>
              <a:rPr lang="en-US" sz="2999" b="1" spc="-59">
                <a:solidFill>
                  <a:srgbClr val="EF753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Objectifs du Développement Durable</a:t>
            </a:r>
            <a:r>
              <a:rPr lang="en-US" sz="2999" spc="-59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avec une dimension de Solidarité Internationale </a:t>
            </a:r>
          </a:p>
          <a:p>
            <a:pPr algn="ctr">
              <a:lnSpc>
                <a:spcPts val="3899"/>
              </a:lnSpc>
            </a:pP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 Stad Brussel ondersteunt het algemene kader van de </a:t>
            </a:r>
            <a:r>
              <a:rPr lang="en-US" sz="2999" b="1" spc="-5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Duurzame Ontwikkelingsdoelstellingen</a:t>
            </a:r>
            <a:r>
              <a:rPr lang="en-US" sz="2999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met een focus op Internationale Solidariteit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657" y="0"/>
            <a:ext cx="18819315" cy="9310852"/>
            <a:chOff x="0" y="0"/>
            <a:chExt cx="25092420" cy="124144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3" t="2036" b="2036"/>
            <a:stretch>
              <a:fillRect/>
            </a:stretch>
          </p:blipFill>
          <p:spPr>
            <a:xfrm>
              <a:off x="0" y="0"/>
              <a:ext cx="25092420" cy="12414469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5400000">
            <a:off x="12447081" y="5447703"/>
            <a:ext cx="11764872" cy="869465"/>
          </a:xfrm>
          <a:custGeom>
            <a:avLst/>
            <a:gdLst/>
            <a:ahLst/>
            <a:cxnLst/>
            <a:rect l="l" t="t" r="r" b="b"/>
            <a:pathLst>
              <a:path w="11764872" h="869465">
                <a:moveTo>
                  <a:pt x="0" y="0"/>
                </a:moveTo>
                <a:lnTo>
                  <a:pt x="11764872" y="0"/>
                </a:lnTo>
                <a:lnTo>
                  <a:pt x="11764872" y="869466"/>
                </a:lnTo>
                <a:lnTo>
                  <a:pt x="0" y="869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7243392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2637444" y="9517104"/>
            <a:ext cx="12082016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 u="sng" spc="8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  <a:hlinkClick r:id="rId6" tooltip="https://www.un.org/sustainabledevelopment/fr/objectifs-de-developpement-durable/"/>
              </a:rPr>
              <a:t>HTTPS://WWW.UN.ORG/SUSTAINABLEDEVELOPMENT/FR/OBJECTIFS-DE-DEVELOPPEMENT-DURABLE/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60" y="-10481830"/>
            <a:ext cx="18272479" cy="18288000"/>
          </a:xfrm>
          <a:custGeom>
            <a:avLst/>
            <a:gdLst/>
            <a:ahLst/>
            <a:cxnLst/>
            <a:rect l="l" t="t" r="r" b="b"/>
            <a:pathLst>
              <a:path w="18272479" h="18288000">
                <a:moveTo>
                  <a:pt x="0" y="0"/>
                </a:moveTo>
                <a:lnTo>
                  <a:pt x="18272480" y="0"/>
                </a:lnTo>
                <a:lnTo>
                  <a:pt x="182724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182718" y="4849545"/>
            <a:ext cx="1451625" cy="1666140"/>
          </a:xfrm>
          <a:custGeom>
            <a:avLst/>
            <a:gdLst/>
            <a:ahLst/>
            <a:cxnLst/>
            <a:rect l="l" t="t" r="r" b="b"/>
            <a:pathLst>
              <a:path w="1451625" h="1666140">
                <a:moveTo>
                  <a:pt x="0" y="0"/>
                </a:moveTo>
                <a:lnTo>
                  <a:pt x="1451624" y="0"/>
                </a:lnTo>
                <a:lnTo>
                  <a:pt x="1451624" y="1666140"/>
                </a:lnTo>
                <a:lnTo>
                  <a:pt x="0" y="1666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3195669" y="2924810"/>
            <a:ext cx="13879578" cy="581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Pertinence de la </a:t>
            </a:r>
            <a:r>
              <a:rPr lang="en-US" sz="2699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stratégie</a:t>
            </a: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d’intervention</a:t>
            </a: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cohérence</a:t>
            </a: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699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faisabilité</a:t>
            </a: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du </a:t>
            </a:r>
            <a:r>
              <a:rPr lang="en-US" sz="2699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699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  <a:r>
              <a:rPr lang="en-US" sz="2699" b="1" i="1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de quelle manière les solutions et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activités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sont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appropriées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pour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répondre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aux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objectifs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spécifiques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; bonne identification du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contexte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de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problématiques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des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bénéficiaires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cohérence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entre les actions (un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équilibre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entre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investissement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fonctionnement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ressources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humaines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) et le budget,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faisabilité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différentes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phases du </a:t>
            </a:r>
            <a:r>
              <a:rPr lang="en-US" sz="2699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699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etc. : /20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EF753D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79"/>
              </a:lnSpc>
            </a:pPr>
            <a:r>
              <a:rPr lang="en-US" sz="2699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Relevantie</a:t>
            </a:r>
            <a:r>
              <a:rPr lang="en-US" sz="2699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699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interventiestrategie</a:t>
            </a:r>
            <a:r>
              <a:rPr lang="en-US" sz="2699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samenhang</a:t>
            </a:r>
            <a:r>
              <a:rPr lang="en-US" sz="2699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699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haalbaarheid</a:t>
            </a:r>
            <a:r>
              <a:rPr lang="en-US" sz="2699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het project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op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welke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manier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oplossingen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activiteiten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geschikt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zijn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om de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specifieke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doelstellingen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verwezenlijken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goede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identificatie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context, de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problemen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ervan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de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begunstigden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consistentie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tussen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acties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evenwicht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tussen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investeringen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operaties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menselijke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hulpbronnen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 en het budget,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haalbaarheid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verschillende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fasen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het project, </a:t>
            </a:r>
            <a:r>
              <a:rPr lang="en-US" sz="26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enz</a:t>
            </a:r>
            <a:r>
              <a:rPr lang="en-US" sz="26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: /20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2753" y="1000125"/>
            <a:ext cx="158624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spc="-72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Changements  Critères d’évaluation</a:t>
            </a:r>
            <a:r>
              <a:rPr lang="en-US" sz="3600" spc="-72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- Wijzigingen  Evaluatiecriteria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4423" y="1656745"/>
            <a:ext cx="13879578" cy="31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Les projets de coopération internationale </a:t>
            </a:r>
            <a:r>
              <a:rPr lang="en-US" sz="20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- Internationale ontwikkelingsprojecten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60" y="-10481830"/>
            <a:ext cx="18272479" cy="18288000"/>
          </a:xfrm>
          <a:custGeom>
            <a:avLst/>
            <a:gdLst/>
            <a:ahLst/>
            <a:cxnLst/>
            <a:rect l="l" t="t" r="r" b="b"/>
            <a:pathLst>
              <a:path w="18272479" h="18288000">
                <a:moveTo>
                  <a:pt x="0" y="0"/>
                </a:moveTo>
                <a:lnTo>
                  <a:pt x="18272480" y="0"/>
                </a:lnTo>
                <a:lnTo>
                  <a:pt x="1827248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" r="-3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7259300" y="9258300"/>
            <a:ext cx="933532" cy="933532"/>
          </a:xfrm>
          <a:custGeom>
            <a:avLst/>
            <a:gdLst/>
            <a:ahLst/>
            <a:cxnLst/>
            <a:rect l="l" t="t" r="r" b="b"/>
            <a:pathLst>
              <a:path w="933532" h="933532">
                <a:moveTo>
                  <a:pt x="0" y="0"/>
                </a:moveTo>
                <a:lnTo>
                  <a:pt x="933532" y="0"/>
                </a:lnTo>
                <a:lnTo>
                  <a:pt x="933532" y="933532"/>
                </a:lnTo>
                <a:lnTo>
                  <a:pt x="0" y="93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2974454" y="1830498"/>
            <a:ext cx="14100793" cy="389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Pertinence de la </a:t>
            </a:r>
            <a:r>
              <a:rPr lang="en-US" sz="2404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stratégie</a:t>
            </a:r>
            <a:r>
              <a:rPr lang="en-US" sz="2404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cohérence</a:t>
            </a:r>
            <a:r>
              <a:rPr lang="en-US" sz="2404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404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faisabilité</a:t>
            </a:r>
            <a:r>
              <a:rPr lang="en-US" sz="2404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du </a:t>
            </a:r>
            <a:r>
              <a:rPr lang="en-US" sz="2404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404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b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  <a:r>
              <a:rPr lang="en-US" sz="2404" b="1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thématique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claire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bien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identifiée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planification et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faisabilité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différentes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phases du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définition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différentes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parties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prenantes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du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de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leur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rôle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cohérence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entre les actions (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équilibre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entre les frais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locatifs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, catering,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défraiements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frais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consacrés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à la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préparation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/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création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/diffusion du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moyen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4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sensibilisation</a:t>
            </a:r>
            <a:r>
              <a:rPr lang="en-US" sz="2404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) : /20</a:t>
            </a:r>
          </a:p>
          <a:p>
            <a:pPr algn="l">
              <a:lnSpc>
                <a:spcPts val="3366"/>
              </a:lnSpc>
            </a:pPr>
            <a:r>
              <a:rPr lang="en-US" sz="2404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Relevantie</a:t>
            </a:r>
            <a:r>
              <a:rPr lang="en-US" sz="2404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404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strategie</a:t>
            </a:r>
            <a:r>
              <a:rPr lang="en-US" sz="2404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4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samenhang</a:t>
            </a:r>
            <a:r>
              <a:rPr lang="en-US" sz="2404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404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haalbaarheid</a:t>
            </a:r>
            <a:r>
              <a:rPr lang="en-US" sz="2404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het project:</a:t>
            </a:r>
            <a:r>
              <a:rPr lang="en-US" sz="2404" b="1" i="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duidelijk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goed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geïdentificeerd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thema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planning en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haalbaarheid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verschillende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fases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het project,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definitie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verschillende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stakeholders in het project en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hun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rol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consistentie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tussen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acties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evenwicht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tussen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huurkosten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catering,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uitgaven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kosten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besteed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aan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voorbereiding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/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creatie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/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verspreiding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middelen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tot </a:t>
            </a:r>
            <a:r>
              <a:rPr lang="en-US" sz="24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bewustwording</a:t>
            </a:r>
            <a:r>
              <a:rPr lang="en-US" sz="24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 : / 20 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5263663"/>
            <a:ext cx="1366059" cy="1268727"/>
          </a:xfrm>
          <a:custGeom>
            <a:avLst/>
            <a:gdLst/>
            <a:ahLst/>
            <a:cxnLst/>
            <a:rect l="l" t="t" r="r" b="b"/>
            <a:pathLst>
              <a:path w="1366059" h="1268727">
                <a:moveTo>
                  <a:pt x="0" y="0"/>
                </a:moveTo>
                <a:lnTo>
                  <a:pt x="1366059" y="0"/>
                </a:lnTo>
                <a:lnTo>
                  <a:pt x="1366059" y="1268727"/>
                </a:lnTo>
                <a:lnTo>
                  <a:pt x="0" y="1268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1212753" y="718820"/>
            <a:ext cx="15862494" cy="57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spc="-72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Changements  Critères d’évaluation</a:t>
            </a:r>
            <a:r>
              <a:rPr lang="en-US" sz="3600" spc="-72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- Wijzigingen  Evaluatiecriteria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4454" y="5850402"/>
            <a:ext cx="14284846" cy="377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6"/>
              </a:lnSpc>
            </a:pPr>
            <a:r>
              <a:rPr lang="en-US" sz="2383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Impact du </a:t>
            </a:r>
            <a:r>
              <a:rPr lang="en-US" sz="2383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383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sur le </a:t>
            </a:r>
            <a:r>
              <a:rPr lang="en-US" sz="2383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groupe</a:t>
            </a:r>
            <a:r>
              <a:rPr lang="en-US" sz="2383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b="1" i="1" u="sng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ciblé</a:t>
            </a:r>
            <a:r>
              <a:rPr lang="en-US" sz="2383" b="1" i="1" u="sng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: 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bonne identification du public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cible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moyens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adéquats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cohérents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pour les toucher,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auxquelles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des 3 dimensions de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l'éducation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à la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citoyenneté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mondiale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(ECM2) le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projet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se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rapporte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-t-il ; de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l’information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éducation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; de la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mobilisation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ou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du plaidoyer politique. Chacun de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ces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trois aspects sera </a:t>
            </a:r>
            <a:r>
              <a:rPr lang="en-US" sz="2383" dirty="0" err="1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coté</a:t>
            </a:r>
            <a:r>
              <a:rPr lang="en-US" sz="2383" dirty="0">
                <a:solidFill>
                  <a:srgbClr val="EF753D"/>
                </a:solidFill>
                <a:latin typeface="Clear Sans"/>
                <a:ea typeface="Clear Sans"/>
                <a:cs typeface="Clear Sans"/>
                <a:sym typeface="Clear Sans"/>
              </a:rPr>
              <a:t> sur un tiers des points: /10</a:t>
            </a:r>
          </a:p>
          <a:p>
            <a:pPr algn="l">
              <a:lnSpc>
                <a:spcPts val="3336"/>
              </a:lnSpc>
            </a:pPr>
            <a:r>
              <a:rPr lang="en-US" sz="2383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Impact van het project op de </a:t>
            </a:r>
            <a:r>
              <a:rPr lang="en-US" sz="2383" b="1" i="1" u="sng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doelgroep</a:t>
            </a:r>
            <a:r>
              <a:rPr lang="en-US" sz="2383" b="1" i="1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goede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identificatie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doelgroep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adequate en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samenhangende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middelen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om hen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bereiken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op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welke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drie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dimensies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mondiaal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burgerschapsonderwijs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(GCE) het project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betrekking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heeft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informatie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en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educatie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mobilisatie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of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politieke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belangenbehartiging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Elk van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deze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drie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aspecten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wordt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beoordeeld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op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een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derde</a:t>
            </a: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van de </a:t>
            </a:r>
            <a:r>
              <a:rPr lang="en-US" sz="2383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punten</a:t>
            </a:r>
            <a:endParaRPr lang="en-US" sz="2383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336"/>
              </a:lnSpc>
            </a:pPr>
            <a:r>
              <a:rPr lang="en-US" sz="2383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/10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82188" y="1290955"/>
            <a:ext cx="9209667" cy="31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EF753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Projets de sensibilisation </a:t>
            </a:r>
            <a:r>
              <a:rPr lang="en-US" sz="20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- Projecten rond sensibilisatie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1554</Words>
  <Application>Microsoft Office PowerPoint</Application>
  <PresentationFormat>Personnalisé</PresentationFormat>
  <Paragraphs>162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__Inter_d65c78</vt:lpstr>
      <vt:lpstr>Arial</vt:lpstr>
      <vt:lpstr>Calibri</vt:lpstr>
      <vt:lpstr>Clear Sans</vt:lpstr>
      <vt:lpstr>Clear Sans Bold</vt:lpstr>
      <vt:lpstr>Hammersmith One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Formulaire 2025 - Formulier 2025</dc:title>
  <dc:creator>Uwase Aurore</dc:creator>
  <cp:lastModifiedBy>Boudis Myriam</cp:lastModifiedBy>
  <cp:revision>5</cp:revision>
  <dcterms:created xsi:type="dcterms:W3CDTF">2006-08-16T00:00:00Z</dcterms:created>
  <dcterms:modified xsi:type="dcterms:W3CDTF">2025-02-08T08:59:08Z</dcterms:modified>
  <dc:identifier>DAGeIxPn5VU</dc:identifier>
</cp:coreProperties>
</file>