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6" r:id="rId3"/>
    <p:sldId id="257" r:id="rId4"/>
    <p:sldId id="262" r:id="rId5"/>
    <p:sldId id="278" r:id="rId6"/>
    <p:sldId id="273" r:id="rId7"/>
    <p:sldId id="280" r:id="rId8"/>
    <p:sldId id="275" r:id="rId9"/>
    <p:sldId id="277" r:id="rId10"/>
    <p:sldId id="279" r:id="rId11"/>
    <p:sldId id="263" r:id="rId12"/>
    <p:sldId id="282"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9A8E1F-B762-7A06-826B-D9D5664C8B05}" name="Deneyer Ann-Sophie" initials="AD" userId="S::ann-sophie.deneyer@brucity.be::51709f2e-a5a3-4047-b475-041513349cf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0000"/>
    <a:srgbClr val="FFFF00"/>
    <a:srgbClr val="92D05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3" autoAdjust="0"/>
    <p:restoredTop sz="94660"/>
  </p:normalViewPr>
  <p:slideViewPr>
    <p:cSldViewPr snapToGrid="0">
      <p:cViewPr varScale="1">
        <p:scale>
          <a:sx n="90" d="100"/>
          <a:sy n="90" d="100"/>
        </p:scale>
        <p:origin x="72"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88023-8A91-484E-A703-B6D0275E479A}" type="doc">
      <dgm:prSet loTypeId="urn:microsoft.com/office/officeart/2009/3/layout/DescendingProcess" loCatId="process" qsTypeId="urn:microsoft.com/office/officeart/2005/8/quickstyle/simple1" qsCatId="simple" csTypeId="urn:microsoft.com/office/officeart/2005/8/colors/accent2_4" csCatId="accent2" phldr="1"/>
      <dgm:spPr/>
      <dgm:t>
        <a:bodyPr/>
        <a:lstStyle/>
        <a:p>
          <a:endParaRPr lang="fr-BE"/>
        </a:p>
      </dgm:t>
    </dgm:pt>
    <dgm:pt modelId="{7900570E-354B-403E-8E7C-CE66776C9756}">
      <dgm:prSet phldrT="[Text]" custT="1"/>
      <dgm:spPr/>
      <dgm:t>
        <a:bodyPr/>
        <a:lstStyle/>
        <a:p>
          <a:r>
            <a:rPr lang="fr-BE" sz="2800" dirty="0">
              <a:solidFill>
                <a:schemeClr val="accent2"/>
              </a:solidFill>
            </a:rPr>
            <a:t>1</a:t>
          </a:r>
          <a:r>
            <a:rPr lang="fr-BE" sz="2800" baseline="30000" dirty="0">
              <a:solidFill>
                <a:schemeClr val="accent2"/>
              </a:solidFill>
            </a:rPr>
            <a:t>er</a:t>
          </a:r>
          <a:r>
            <a:rPr lang="fr-BE" sz="2800" dirty="0">
              <a:solidFill>
                <a:schemeClr val="accent2"/>
              </a:solidFill>
            </a:rPr>
            <a:t> avril</a:t>
          </a:r>
        </a:p>
      </dgm:t>
    </dgm:pt>
    <dgm:pt modelId="{FBC6631A-72E8-4AB4-8E32-D715DFAAA228}" type="parTrans" cxnId="{96328A53-30ED-4E47-8F55-A7A26525A7D9}">
      <dgm:prSet/>
      <dgm:spPr/>
      <dgm:t>
        <a:bodyPr/>
        <a:lstStyle/>
        <a:p>
          <a:endParaRPr lang="fr-BE"/>
        </a:p>
      </dgm:t>
    </dgm:pt>
    <dgm:pt modelId="{7092853C-38DC-40D4-A2A9-63D3CFDD679E}" type="sibTrans" cxnId="{96328A53-30ED-4E47-8F55-A7A26525A7D9}">
      <dgm:prSet/>
      <dgm:spPr/>
      <dgm:t>
        <a:bodyPr/>
        <a:lstStyle/>
        <a:p>
          <a:endParaRPr lang="fr-BE"/>
        </a:p>
      </dgm:t>
    </dgm:pt>
    <dgm:pt modelId="{22768B87-EBF2-4EA4-AEEC-6D6F46023587}">
      <dgm:prSet phldrT="[Text]" custT="1"/>
      <dgm:spPr/>
      <dgm:t>
        <a:bodyPr/>
        <a:lstStyle/>
        <a:p>
          <a:r>
            <a:rPr lang="fr-BE" sz="2800" dirty="0">
              <a:solidFill>
                <a:srgbClr val="0070C0"/>
              </a:solidFill>
            </a:rPr>
            <a:t> </a:t>
          </a:r>
          <a:r>
            <a:rPr lang="fr-BE" sz="2800" dirty="0">
              <a:solidFill>
                <a:schemeClr val="accent2"/>
              </a:solidFill>
            </a:rPr>
            <a:t>mai</a:t>
          </a:r>
        </a:p>
      </dgm:t>
    </dgm:pt>
    <dgm:pt modelId="{D6EEC053-EE27-4E36-AE03-FFFD0804DC2B}" type="parTrans" cxnId="{BB71EDFF-B4F7-4FEB-9B0E-75ACFD6DA2C3}">
      <dgm:prSet/>
      <dgm:spPr/>
      <dgm:t>
        <a:bodyPr/>
        <a:lstStyle/>
        <a:p>
          <a:endParaRPr lang="fr-BE"/>
        </a:p>
      </dgm:t>
    </dgm:pt>
    <dgm:pt modelId="{3B49BE01-BBAF-4787-A923-8908A00B6CEA}" type="sibTrans" cxnId="{BB71EDFF-B4F7-4FEB-9B0E-75ACFD6DA2C3}">
      <dgm:prSet/>
      <dgm:spPr>
        <a:solidFill>
          <a:srgbClr val="FFC000"/>
        </a:solidFill>
        <a:ln>
          <a:noFill/>
        </a:ln>
      </dgm:spPr>
      <dgm:t>
        <a:bodyPr/>
        <a:lstStyle/>
        <a:p>
          <a:endParaRPr lang="fr-BE"/>
        </a:p>
      </dgm:t>
    </dgm:pt>
    <dgm:pt modelId="{36C1A675-234B-477F-8098-5B2E0F42CDB6}">
      <dgm:prSet phldrT="[Text]" custT="1"/>
      <dgm:spPr/>
      <dgm:t>
        <a:bodyPr/>
        <a:lstStyle/>
        <a:p>
          <a:r>
            <a:rPr lang="fr-BE" sz="2800" dirty="0">
              <a:solidFill>
                <a:schemeClr val="accent2"/>
              </a:solidFill>
            </a:rPr>
            <a:t>fin juin</a:t>
          </a:r>
        </a:p>
      </dgm:t>
    </dgm:pt>
    <dgm:pt modelId="{08C3B075-7904-4022-9D83-CACC1971B67C}" type="parTrans" cxnId="{8D7D333F-2D9B-442B-83F7-FABA5BC11091}">
      <dgm:prSet/>
      <dgm:spPr/>
      <dgm:t>
        <a:bodyPr/>
        <a:lstStyle/>
        <a:p>
          <a:endParaRPr lang="fr-BE"/>
        </a:p>
      </dgm:t>
    </dgm:pt>
    <dgm:pt modelId="{FCBB2073-D6BA-4B6F-8961-5C3AC550ABD2}" type="sibTrans" cxnId="{8D7D333F-2D9B-442B-83F7-FABA5BC11091}">
      <dgm:prSet/>
      <dgm:spPr>
        <a:solidFill>
          <a:schemeClr val="accent4"/>
        </a:solidFill>
        <a:ln>
          <a:noFill/>
        </a:ln>
      </dgm:spPr>
      <dgm:t>
        <a:bodyPr/>
        <a:lstStyle/>
        <a:p>
          <a:endParaRPr lang="fr-BE"/>
        </a:p>
      </dgm:t>
    </dgm:pt>
    <dgm:pt modelId="{BFBD432D-F9BE-405F-81FE-C935CC5DEF59}">
      <dgm:prSet phldrT="[Text]" custT="1"/>
      <dgm:spPr/>
      <dgm:t>
        <a:bodyPr/>
        <a:lstStyle/>
        <a:p>
          <a:pPr algn="ctr"/>
          <a:endParaRPr lang="fr-BE" sz="2800" dirty="0">
            <a:solidFill>
              <a:schemeClr val="accent1">
                <a:lumMod val="75000"/>
              </a:schemeClr>
            </a:solidFill>
          </a:endParaRPr>
        </a:p>
      </dgm:t>
    </dgm:pt>
    <dgm:pt modelId="{DC44BA75-5A7A-48A6-9899-4A29560456A4}" type="parTrans" cxnId="{23A62AEB-EF10-46C6-B5C7-20BDCD893266}">
      <dgm:prSet/>
      <dgm:spPr/>
      <dgm:t>
        <a:bodyPr/>
        <a:lstStyle/>
        <a:p>
          <a:endParaRPr lang="fr-BE"/>
        </a:p>
      </dgm:t>
    </dgm:pt>
    <dgm:pt modelId="{99193B19-F2C1-4725-864F-58ABF03A92D3}" type="sibTrans" cxnId="{23A62AEB-EF10-46C6-B5C7-20BDCD893266}">
      <dgm:prSet/>
      <dgm:spPr>
        <a:solidFill>
          <a:srgbClr val="FFC000"/>
        </a:solidFill>
        <a:ln>
          <a:noFill/>
        </a:ln>
      </dgm:spPr>
      <dgm:t>
        <a:bodyPr/>
        <a:lstStyle/>
        <a:p>
          <a:endParaRPr lang="fr-BE"/>
        </a:p>
      </dgm:t>
    </dgm:pt>
    <dgm:pt modelId="{465DA93E-EAAB-4CB9-8E58-D583B38CD315}">
      <dgm:prSet phldrT="[Text]" custT="1"/>
      <dgm:spPr/>
      <dgm:t>
        <a:bodyPr/>
        <a:lstStyle/>
        <a:p>
          <a:r>
            <a:rPr lang="fr-BE" sz="2800" b="0" dirty="0">
              <a:solidFill>
                <a:schemeClr val="accent2"/>
              </a:solidFill>
            </a:rPr>
            <a:t>septembre</a:t>
          </a:r>
        </a:p>
      </dgm:t>
    </dgm:pt>
    <dgm:pt modelId="{019C3C51-E4BA-4AD7-A41D-E0E68946C2AA}" type="parTrans" cxnId="{72BB0704-CCF4-47C4-9B01-8E2171225BC3}">
      <dgm:prSet/>
      <dgm:spPr/>
      <dgm:t>
        <a:bodyPr/>
        <a:lstStyle/>
        <a:p>
          <a:endParaRPr lang="fr-BE"/>
        </a:p>
      </dgm:t>
    </dgm:pt>
    <dgm:pt modelId="{73958E32-879A-4280-81F8-1DDD6982708F}" type="sibTrans" cxnId="{72BB0704-CCF4-47C4-9B01-8E2171225BC3}">
      <dgm:prSet/>
      <dgm:spPr/>
      <dgm:t>
        <a:bodyPr/>
        <a:lstStyle/>
        <a:p>
          <a:endParaRPr lang="fr-BE"/>
        </a:p>
      </dgm:t>
    </dgm:pt>
    <dgm:pt modelId="{33EC5025-ECB5-4817-830B-8843ABF5F5FF}">
      <dgm:prSet phldrT="[Text]" custT="1"/>
      <dgm:spPr/>
      <dgm:t>
        <a:bodyPr/>
        <a:lstStyle/>
        <a:p>
          <a:pPr algn="ctr"/>
          <a:r>
            <a:rPr lang="fr-BE" sz="2800" dirty="0">
              <a:solidFill>
                <a:schemeClr val="accent2"/>
              </a:solidFill>
            </a:rPr>
            <a:t>août</a:t>
          </a:r>
        </a:p>
      </dgm:t>
    </dgm:pt>
    <dgm:pt modelId="{20CA986F-009D-4E71-BC3C-6A0BE8C77B73}" type="parTrans" cxnId="{FA19A5ED-5CAA-4C48-BEF5-F531E6E4E5B7}">
      <dgm:prSet/>
      <dgm:spPr/>
      <dgm:t>
        <a:bodyPr/>
        <a:lstStyle/>
        <a:p>
          <a:endParaRPr lang="fr-BE"/>
        </a:p>
      </dgm:t>
    </dgm:pt>
    <dgm:pt modelId="{6617F276-481F-41AA-89A8-5A36E30A8C1F}" type="sibTrans" cxnId="{FA19A5ED-5CAA-4C48-BEF5-F531E6E4E5B7}">
      <dgm:prSet/>
      <dgm:spPr>
        <a:solidFill>
          <a:srgbClr val="FFC000"/>
        </a:solidFill>
        <a:ln>
          <a:noFill/>
        </a:ln>
      </dgm:spPr>
      <dgm:t>
        <a:bodyPr/>
        <a:lstStyle/>
        <a:p>
          <a:endParaRPr lang="fr-BE"/>
        </a:p>
      </dgm:t>
    </dgm:pt>
    <dgm:pt modelId="{8D8C3A83-51AA-4BE0-973D-D65AE8C693B6}">
      <dgm:prSet/>
      <dgm:spPr/>
      <dgm:t>
        <a:bodyPr/>
        <a:lstStyle/>
        <a:p>
          <a:endParaRPr lang="fr-BE"/>
        </a:p>
      </dgm:t>
    </dgm:pt>
    <dgm:pt modelId="{95005B36-DBB9-4492-B477-859A6B59086E}" type="parTrans" cxnId="{8AE409DD-220B-46C5-9D96-AB2BC2DCEAC3}">
      <dgm:prSet/>
      <dgm:spPr/>
      <dgm:t>
        <a:bodyPr/>
        <a:lstStyle/>
        <a:p>
          <a:endParaRPr lang="fr-BE"/>
        </a:p>
      </dgm:t>
    </dgm:pt>
    <dgm:pt modelId="{CC7D2EB4-D7AA-41B4-A936-D5994406FD13}" type="sibTrans" cxnId="{8AE409DD-220B-46C5-9D96-AB2BC2DCEAC3}">
      <dgm:prSet/>
      <dgm:spPr>
        <a:solidFill>
          <a:srgbClr val="FFC000"/>
        </a:solidFill>
        <a:ln>
          <a:noFill/>
        </a:ln>
      </dgm:spPr>
      <dgm:t>
        <a:bodyPr/>
        <a:lstStyle/>
        <a:p>
          <a:endParaRPr lang="fr-BE"/>
        </a:p>
      </dgm:t>
    </dgm:pt>
    <dgm:pt modelId="{5DC46B4F-A9CA-4D83-95C3-66CF1BC5794B}" type="pres">
      <dgm:prSet presAssocID="{BBD88023-8A91-484E-A703-B6D0275E479A}" presName="Name0" presStyleCnt="0">
        <dgm:presLayoutVars>
          <dgm:chMax val="7"/>
          <dgm:chPref val="5"/>
        </dgm:presLayoutVars>
      </dgm:prSet>
      <dgm:spPr/>
    </dgm:pt>
    <dgm:pt modelId="{09098E93-7FB3-4832-8F58-F1DE3D0646D7}" type="pres">
      <dgm:prSet presAssocID="{BBD88023-8A91-484E-A703-B6D0275E479A}" presName="arrowNode" presStyleLbl="node1" presStyleIdx="0" presStyleCnt="1" custScaleX="68141" custScaleY="84125" custLinFactNeighborX="32382" custLinFactNeighborY="-3756"/>
      <dgm:spPr>
        <a:solidFill>
          <a:schemeClr val="accent4"/>
        </a:solidFill>
      </dgm:spPr>
    </dgm:pt>
    <dgm:pt modelId="{AEE0C2EA-D72D-4833-95CB-4936D5D5B45A}" type="pres">
      <dgm:prSet presAssocID="{7900570E-354B-403E-8E7C-CE66776C9756}" presName="txNode1" presStyleLbl="revTx" presStyleIdx="0" presStyleCnt="7" custScaleX="86108" custScaleY="65787" custLinFactNeighborX="-31401" custLinFactNeighborY="55999">
        <dgm:presLayoutVars>
          <dgm:bulletEnabled val="1"/>
        </dgm:presLayoutVars>
      </dgm:prSet>
      <dgm:spPr/>
    </dgm:pt>
    <dgm:pt modelId="{F1306DA2-D867-4523-A1F9-7C1ED1955BF9}" type="pres">
      <dgm:prSet presAssocID="{22768B87-EBF2-4EA4-AEEC-6D6F46023587}" presName="txNode2" presStyleLbl="revTx" presStyleIdx="1" presStyleCnt="7" custScaleX="64703" custScaleY="64075" custLinFactNeighborX="-71541" custLinFactNeighborY="48113">
        <dgm:presLayoutVars>
          <dgm:bulletEnabled val="1"/>
        </dgm:presLayoutVars>
      </dgm:prSet>
      <dgm:spPr/>
    </dgm:pt>
    <dgm:pt modelId="{A2249429-54AF-4BC0-8B04-51EC60E5EAA6}" type="pres">
      <dgm:prSet presAssocID="{3B49BE01-BBAF-4787-A923-8908A00B6CEA}" presName="dotNode2" presStyleCnt="0"/>
      <dgm:spPr/>
    </dgm:pt>
    <dgm:pt modelId="{CADAEE02-4295-416F-8F83-F839E797D5ED}" type="pres">
      <dgm:prSet presAssocID="{3B49BE01-BBAF-4787-A923-8908A00B6CEA}" presName="dotRepeatNode" presStyleLbl="fgShp" presStyleIdx="0" presStyleCnt="5" custLinFactX="1200000" custLinFactY="741338" custLinFactNeighborX="1220448" custLinFactNeighborY="800000"/>
      <dgm:spPr/>
    </dgm:pt>
    <dgm:pt modelId="{3F25E7F4-A6FD-49FD-9CCF-77081F4D3D43}" type="pres">
      <dgm:prSet presAssocID="{36C1A675-234B-477F-8098-5B2E0F42CDB6}" presName="txNode3" presStyleLbl="revTx" presStyleIdx="2" presStyleCnt="7" custScaleX="72560" custScaleY="74529" custLinFactY="19600" custLinFactNeighborX="60992" custLinFactNeighborY="100000">
        <dgm:presLayoutVars>
          <dgm:bulletEnabled val="1"/>
        </dgm:presLayoutVars>
      </dgm:prSet>
      <dgm:spPr/>
    </dgm:pt>
    <dgm:pt modelId="{9BEF0E39-A0F6-4724-A637-274333477598}" type="pres">
      <dgm:prSet presAssocID="{FCBB2073-D6BA-4B6F-8961-5C3AC550ABD2}" presName="dotNode3" presStyleCnt="0"/>
      <dgm:spPr/>
    </dgm:pt>
    <dgm:pt modelId="{8DFEC50C-55C3-4D24-B13D-8EBDBFDF9655}" type="pres">
      <dgm:prSet presAssocID="{FCBB2073-D6BA-4B6F-8961-5C3AC550ABD2}" presName="dotRepeatNode" presStyleLbl="fgShp" presStyleIdx="1" presStyleCnt="5" custLinFactX="700000" custLinFactY="146368" custLinFactNeighborX="776805" custLinFactNeighborY="200000"/>
      <dgm:spPr/>
    </dgm:pt>
    <dgm:pt modelId="{21D772C1-5AD2-4CA2-A2FA-3655A14565EF}" type="pres">
      <dgm:prSet presAssocID="{8D8C3A83-51AA-4BE0-973D-D65AE8C693B6}" presName="txNode4" presStyleLbl="revTx" presStyleIdx="3" presStyleCnt="7" custScaleX="72560" custScaleY="74529">
        <dgm:presLayoutVars>
          <dgm:bulletEnabled val="1"/>
        </dgm:presLayoutVars>
      </dgm:prSet>
      <dgm:spPr/>
    </dgm:pt>
    <dgm:pt modelId="{2E53BBA1-9A97-4B06-9861-44CD2580CB19}" type="pres">
      <dgm:prSet presAssocID="{CC7D2EB4-D7AA-41B4-A936-D5994406FD13}" presName="dotNode4" presStyleCnt="0"/>
      <dgm:spPr/>
    </dgm:pt>
    <dgm:pt modelId="{EA1FE6B4-75F1-423C-A931-34B391186795}" type="pres">
      <dgm:prSet presAssocID="{CC7D2EB4-D7AA-41B4-A936-D5994406FD13}" presName="dotRepeatNode" presStyleLbl="fgShp" presStyleIdx="2" presStyleCnt="5" custFlipVert="1" custScaleX="153942" custScaleY="42634" custLinFactX="536740" custLinFactNeighborX="600000" custLinFactNeighborY="26859"/>
      <dgm:spPr/>
    </dgm:pt>
    <dgm:pt modelId="{8F7A2A8E-6E69-4211-928A-FC42C28F4D0F}" type="pres">
      <dgm:prSet presAssocID="{BFBD432D-F9BE-405F-81FE-C935CC5DEF59}" presName="txNode5" presStyleLbl="revTx" presStyleIdx="4" presStyleCnt="7" custScaleX="38658" custLinFactNeighborX="22189" custLinFactNeighborY="32944">
        <dgm:presLayoutVars>
          <dgm:bulletEnabled val="1"/>
        </dgm:presLayoutVars>
      </dgm:prSet>
      <dgm:spPr/>
    </dgm:pt>
    <dgm:pt modelId="{E88AD21B-B198-4E9D-A098-BCBAFDC3D060}" type="pres">
      <dgm:prSet presAssocID="{99193B19-F2C1-4725-864F-58ABF03A92D3}" presName="dotNode5" presStyleCnt="0"/>
      <dgm:spPr/>
    </dgm:pt>
    <dgm:pt modelId="{7BF80252-A84F-4EE6-94B1-0B10D01C8F85}" type="pres">
      <dgm:prSet presAssocID="{99193B19-F2C1-4725-864F-58ABF03A92D3}" presName="dotRepeatNode" presStyleLbl="fgShp" presStyleIdx="3" presStyleCnt="5" custLinFactX="494648" custLinFactNeighborX="500000" custLinFactNeighborY="-40926"/>
      <dgm:spPr/>
    </dgm:pt>
    <dgm:pt modelId="{50CAD9E8-349E-4A52-98F5-3629B38C611F}" type="pres">
      <dgm:prSet presAssocID="{33EC5025-ECB5-4817-830B-8843ABF5F5FF}" presName="txNode6" presStyleLbl="revTx" presStyleIdx="5" presStyleCnt="7" custScaleX="51009" custLinFactNeighborX="-98385" custLinFactNeighborY="57129">
        <dgm:presLayoutVars>
          <dgm:bulletEnabled val="1"/>
        </dgm:presLayoutVars>
      </dgm:prSet>
      <dgm:spPr/>
    </dgm:pt>
    <dgm:pt modelId="{877308FE-1E3B-45E3-B19E-F9D43573F986}" type="pres">
      <dgm:prSet presAssocID="{6617F276-481F-41AA-89A8-5A36E30A8C1F}" presName="dotNode6" presStyleCnt="0"/>
      <dgm:spPr/>
    </dgm:pt>
    <dgm:pt modelId="{40CDCEB6-DE5B-4F2E-AFC8-41170A133359}" type="pres">
      <dgm:prSet presAssocID="{6617F276-481F-41AA-89A8-5A36E30A8C1F}" presName="dotRepeatNode" presStyleLbl="fgShp" presStyleIdx="4" presStyleCnt="5" custLinFactX="487983" custLinFactNeighborX="500000" custLinFactNeighborY="61803"/>
      <dgm:spPr/>
    </dgm:pt>
    <dgm:pt modelId="{F44DF92B-A220-4C8D-84E9-5A64FB65B35E}" type="pres">
      <dgm:prSet presAssocID="{465DA93E-EAAB-4CB9-8E58-D583B38CD315}" presName="txNode7" presStyleLbl="revTx" presStyleIdx="6" presStyleCnt="7" custScaleY="53921" custLinFactNeighborX="-19530" custLinFactNeighborY="-28782">
        <dgm:presLayoutVars>
          <dgm:bulletEnabled val="1"/>
        </dgm:presLayoutVars>
      </dgm:prSet>
      <dgm:spPr/>
    </dgm:pt>
  </dgm:ptLst>
  <dgm:cxnLst>
    <dgm:cxn modelId="{72BB0704-CCF4-47C4-9B01-8E2171225BC3}" srcId="{BBD88023-8A91-484E-A703-B6D0275E479A}" destId="{465DA93E-EAAB-4CB9-8E58-D583B38CD315}" srcOrd="6" destOrd="0" parTransId="{019C3C51-E4BA-4AD7-A41D-E0E68946C2AA}" sibTransId="{73958E32-879A-4280-81F8-1DDD6982708F}"/>
    <dgm:cxn modelId="{1DB35606-1848-4BFC-9448-6594381220EA}" type="presOf" srcId="{3B49BE01-BBAF-4787-A923-8908A00B6CEA}" destId="{CADAEE02-4295-416F-8F83-F839E797D5ED}" srcOrd="0" destOrd="0" presId="urn:microsoft.com/office/officeart/2009/3/layout/DescendingProcess"/>
    <dgm:cxn modelId="{0F297E07-DEF2-49C7-B7A9-F154405BDFC7}" type="presOf" srcId="{465DA93E-EAAB-4CB9-8E58-D583B38CD315}" destId="{F44DF92B-A220-4C8D-84E9-5A64FB65B35E}" srcOrd="0" destOrd="0" presId="urn:microsoft.com/office/officeart/2009/3/layout/DescendingProcess"/>
    <dgm:cxn modelId="{4A2AA10E-B2DA-4330-A94F-BCAEBBC6494A}" type="presOf" srcId="{22768B87-EBF2-4EA4-AEEC-6D6F46023587}" destId="{F1306DA2-D867-4523-A1F9-7C1ED1955BF9}" srcOrd="0" destOrd="0" presId="urn:microsoft.com/office/officeart/2009/3/layout/DescendingProcess"/>
    <dgm:cxn modelId="{7A6F4E34-C921-4745-8676-72C56212C86D}" type="presOf" srcId="{FCBB2073-D6BA-4B6F-8961-5C3AC550ABD2}" destId="{8DFEC50C-55C3-4D24-B13D-8EBDBFDF9655}" srcOrd="0" destOrd="0" presId="urn:microsoft.com/office/officeart/2009/3/layout/DescendingProcess"/>
    <dgm:cxn modelId="{BB7E7138-4AE3-4067-BAE9-07FA92D8118A}" type="presOf" srcId="{33EC5025-ECB5-4817-830B-8843ABF5F5FF}" destId="{50CAD9E8-349E-4A52-98F5-3629B38C611F}" srcOrd="0" destOrd="0" presId="urn:microsoft.com/office/officeart/2009/3/layout/DescendingProcess"/>
    <dgm:cxn modelId="{8D7D333F-2D9B-442B-83F7-FABA5BC11091}" srcId="{BBD88023-8A91-484E-A703-B6D0275E479A}" destId="{36C1A675-234B-477F-8098-5B2E0F42CDB6}" srcOrd="2" destOrd="0" parTransId="{08C3B075-7904-4022-9D83-CACC1971B67C}" sibTransId="{FCBB2073-D6BA-4B6F-8961-5C3AC550ABD2}"/>
    <dgm:cxn modelId="{FAF7785B-AD49-407A-81C9-6E0E3FE5DB99}" type="presOf" srcId="{6617F276-481F-41AA-89A8-5A36E30A8C1F}" destId="{40CDCEB6-DE5B-4F2E-AFC8-41170A133359}" srcOrd="0" destOrd="0" presId="urn:microsoft.com/office/officeart/2009/3/layout/DescendingProcess"/>
    <dgm:cxn modelId="{4EDFEA41-B851-499E-AA2B-BD0B635F51EF}" type="presOf" srcId="{99193B19-F2C1-4725-864F-58ABF03A92D3}" destId="{7BF80252-A84F-4EE6-94B1-0B10D01C8F85}" srcOrd="0" destOrd="0" presId="urn:microsoft.com/office/officeart/2009/3/layout/DescendingProcess"/>
    <dgm:cxn modelId="{96328A53-30ED-4E47-8F55-A7A26525A7D9}" srcId="{BBD88023-8A91-484E-A703-B6D0275E479A}" destId="{7900570E-354B-403E-8E7C-CE66776C9756}" srcOrd="0" destOrd="0" parTransId="{FBC6631A-72E8-4AB4-8E32-D715DFAAA228}" sibTransId="{7092853C-38DC-40D4-A2A9-63D3CFDD679E}"/>
    <dgm:cxn modelId="{9CA4A155-3374-42B9-BEAC-5675A718A7F3}" type="presOf" srcId="{BFBD432D-F9BE-405F-81FE-C935CC5DEF59}" destId="{8F7A2A8E-6E69-4211-928A-FC42C28F4D0F}" srcOrd="0" destOrd="0" presId="urn:microsoft.com/office/officeart/2009/3/layout/DescendingProcess"/>
    <dgm:cxn modelId="{335A6D89-D3FD-442F-BB84-A8380BC89FAD}" type="presOf" srcId="{8D8C3A83-51AA-4BE0-973D-D65AE8C693B6}" destId="{21D772C1-5AD2-4CA2-A2FA-3655A14565EF}" srcOrd="0" destOrd="0" presId="urn:microsoft.com/office/officeart/2009/3/layout/DescendingProcess"/>
    <dgm:cxn modelId="{CDC85D97-1278-4AB6-B1CF-C2ECCF8CA71B}" type="presOf" srcId="{CC7D2EB4-D7AA-41B4-A936-D5994406FD13}" destId="{EA1FE6B4-75F1-423C-A931-34B391186795}" srcOrd="0" destOrd="0" presId="urn:microsoft.com/office/officeart/2009/3/layout/DescendingProcess"/>
    <dgm:cxn modelId="{37915398-855D-4F68-AF27-D0B8FECDCC44}" type="presOf" srcId="{36C1A675-234B-477F-8098-5B2E0F42CDB6}" destId="{3F25E7F4-A6FD-49FD-9CCF-77081F4D3D43}" srcOrd="0" destOrd="0" presId="urn:microsoft.com/office/officeart/2009/3/layout/DescendingProcess"/>
    <dgm:cxn modelId="{357EE2B0-41EE-4DA4-B2E2-41D8DB22C361}" type="presOf" srcId="{BBD88023-8A91-484E-A703-B6D0275E479A}" destId="{5DC46B4F-A9CA-4D83-95C3-66CF1BC5794B}" srcOrd="0" destOrd="0" presId="urn:microsoft.com/office/officeart/2009/3/layout/DescendingProcess"/>
    <dgm:cxn modelId="{632309BE-7968-4E8D-AC22-DA8EA722D983}" type="presOf" srcId="{7900570E-354B-403E-8E7C-CE66776C9756}" destId="{AEE0C2EA-D72D-4833-95CB-4936D5D5B45A}" srcOrd="0" destOrd="0" presId="urn:microsoft.com/office/officeart/2009/3/layout/DescendingProcess"/>
    <dgm:cxn modelId="{8AE409DD-220B-46C5-9D96-AB2BC2DCEAC3}" srcId="{BBD88023-8A91-484E-A703-B6D0275E479A}" destId="{8D8C3A83-51AA-4BE0-973D-D65AE8C693B6}" srcOrd="3" destOrd="0" parTransId="{95005B36-DBB9-4492-B477-859A6B59086E}" sibTransId="{CC7D2EB4-D7AA-41B4-A936-D5994406FD13}"/>
    <dgm:cxn modelId="{23A62AEB-EF10-46C6-B5C7-20BDCD893266}" srcId="{BBD88023-8A91-484E-A703-B6D0275E479A}" destId="{BFBD432D-F9BE-405F-81FE-C935CC5DEF59}" srcOrd="4" destOrd="0" parTransId="{DC44BA75-5A7A-48A6-9899-4A29560456A4}" sibTransId="{99193B19-F2C1-4725-864F-58ABF03A92D3}"/>
    <dgm:cxn modelId="{FA19A5ED-5CAA-4C48-BEF5-F531E6E4E5B7}" srcId="{BBD88023-8A91-484E-A703-B6D0275E479A}" destId="{33EC5025-ECB5-4817-830B-8843ABF5F5FF}" srcOrd="5" destOrd="0" parTransId="{20CA986F-009D-4E71-BC3C-6A0BE8C77B73}" sibTransId="{6617F276-481F-41AA-89A8-5A36E30A8C1F}"/>
    <dgm:cxn modelId="{BB71EDFF-B4F7-4FEB-9B0E-75ACFD6DA2C3}" srcId="{BBD88023-8A91-484E-A703-B6D0275E479A}" destId="{22768B87-EBF2-4EA4-AEEC-6D6F46023587}" srcOrd="1" destOrd="0" parTransId="{D6EEC053-EE27-4E36-AE03-FFFD0804DC2B}" sibTransId="{3B49BE01-BBAF-4787-A923-8908A00B6CEA}"/>
    <dgm:cxn modelId="{FA9A0B6A-BCC7-4200-893D-F6C45CF3456B}" type="presParOf" srcId="{5DC46B4F-A9CA-4D83-95C3-66CF1BC5794B}" destId="{09098E93-7FB3-4832-8F58-F1DE3D0646D7}" srcOrd="0" destOrd="0" presId="urn:microsoft.com/office/officeart/2009/3/layout/DescendingProcess"/>
    <dgm:cxn modelId="{2046779E-8A43-487E-814E-6CFA87E66FB7}" type="presParOf" srcId="{5DC46B4F-A9CA-4D83-95C3-66CF1BC5794B}" destId="{AEE0C2EA-D72D-4833-95CB-4936D5D5B45A}" srcOrd="1" destOrd="0" presId="urn:microsoft.com/office/officeart/2009/3/layout/DescendingProcess"/>
    <dgm:cxn modelId="{1B92375C-D9EE-4DFE-BA55-CF8A7932C08D}" type="presParOf" srcId="{5DC46B4F-A9CA-4D83-95C3-66CF1BC5794B}" destId="{F1306DA2-D867-4523-A1F9-7C1ED1955BF9}" srcOrd="2" destOrd="0" presId="urn:microsoft.com/office/officeart/2009/3/layout/DescendingProcess"/>
    <dgm:cxn modelId="{38B13397-85E5-4C6C-AC23-4CE571024BD5}" type="presParOf" srcId="{5DC46B4F-A9CA-4D83-95C3-66CF1BC5794B}" destId="{A2249429-54AF-4BC0-8B04-51EC60E5EAA6}" srcOrd="3" destOrd="0" presId="urn:microsoft.com/office/officeart/2009/3/layout/DescendingProcess"/>
    <dgm:cxn modelId="{774A3BBA-B1EC-4A21-9ACF-66FA22F7D0E7}" type="presParOf" srcId="{A2249429-54AF-4BC0-8B04-51EC60E5EAA6}" destId="{CADAEE02-4295-416F-8F83-F839E797D5ED}" srcOrd="0" destOrd="0" presId="urn:microsoft.com/office/officeart/2009/3/layout/DescendingProcess"/>
    <dgm:cxn modelId="{C8672155-6B05-4CC9-A7C9-25F11F16D2F1}" type="presParOf" srcId="{5DC46B4F-A9CA-4D83-95C3-66CF1BC5794B}" destId="{3F25E7F4-A6FD-49FD-9CCF-77081F4D3D43}" srcOrd="4" destOrd="0" presId="urn:microsoft.com/office/officeart/2009/3/layout/DescendingProcess"/>
    <dgm:cxn modelId="{47F4F371-CC59-4F63-ADB8-65BE274C1BF0}" type="presParOf" srcId="{5DC46B4F-A9CA-4D83-95C3-66CF1BC5794B}" destId="{9BEF0E39-A0F6-4724-A637-274333477598}" srcOrd="5" destOrd="0" presId="urn:microsoft.com/office/officeart/2009/3/layout/DescendingProcess"/>
    <dgm:cxn modelId="{C619B8A4-9CAB-4250-9697-F27E4559CA92}" type="presParOf" srcId="{9BEF0E39-A0F6-4724-A637-274333477598}" destId="{8DFEC50C-55C3-4D24-B13D-8EBDBFDF9655}" srcOrd="0" destOrd="0" presId="urn:microsoft.com/office/officeart/2009/3/layout/DescendingProcess"/>
    <dgm:cxn modelId="{31B0DC0D-0A50-4CF3-9D7C-2C135F7F3970}" type="presParOf" srcId="{5DC46B4F-A9CA-4D83-95C3-66CF1BC5794B}" destId="{21D772C1-5AD2-4CA2-A2FA-3655A14565EF}" srcOrd="6" destOrd="0" presId="urn:microsoft.com/office/officeart/2009/3/layout/DescendingProcess"/>
    <dgm:cxn modelId="{1479B9FB-944F-46BC-99FF-EB44DDAC54F9}" type="presParOf" srcId="{5DC46B4F-A9CA-4D83-95C3-66CF1BC5794B}" destId="{2E53BBA1-9A97-4B06-9861-44CD2580CB19}" srcOrd="7" destOrd="0" presId="urn:microsoft.com/office/officeart/2009/3/layout/DescendingProcess"/>
    <dgm:cxn modelId="{AA1CCCD3-9108-4853-8BDC-DE071D4F999D}" type="presParOf" srcId="{2E53BBA1-9A97-4B06-9861-44CD2580CB19}" destId="{EA1FE6B4-75F1-423C-A931-34B391186795}" srcOrd="0" destOrd="0" presId="urn:microsoft.com/office/officeart/2009/3/layout/DescendingProcess"/>
    <dgm:cxn modelId="{1730A30A-EDB8-4F50-94E8-DA1BB88B00FD}" type="presParOf" srcId="{5DC46B4F-A9CA-4D83-95C3-66CF1BC5794B}" destId="{8F7A2A8E-6E69-4211-928A-FC42C28F4D0F}" srcOrd="8" destOrd="0" presId="urn:microsoft.com/office/officeart/2009/3/layout/DescendingProcess"/>
    <dgm:cxn modelId="{28C19815-E487-4D2E-AC12-EB876C752B4D}" type="presParOf" srcId="{5DC46B4F-A9CA-4D83-95C3-66CF1BC5794B}" destId="{E88AD21B-B198-4E9D-A098-BCBAFDC3D060}" srcOrd="9" destOrd="0" presId="urn:microsoft.com/office/officeart/2009/3/layout/DescendingProcess"/>
    <dgm:cxn modelId="{706DDB03-BE05-4A1E-95D7-E7BB1D16EC5E}" type="presParOf" srcId="{E88AD21B-B198-4E9D-A098-BCBAFDC3D060}" destId="{7BF80252-A84F-4EE6-94B1-0B10D01C8F85}" srcOrd="0" destOrd="0" presId="urn:microsoft.com/office/officeart/2009/3/layout/DescendingProcess"/>
    <dgm:cxn modelId="{BE22962A-8C0A-4EE4-B51C-5CAB32AAFF83}" type="presParOf" srcId="{5DC46B4F-A9CA-4D83-95C3-66CF1BC5794B}" destId="{50CAD9E8-349E-4A52-98F5-3629B38C611F}" srcOrd="10" destOrd="0" presId="urn:microsoft.com/office/officeart/2009/3/layout/DescendingProcess"/>
    <dgm:cxn modelId="{FF5A012D-329D-49A7-AA33-DD2CAE928A3C}" type="presParOf" srcId="{5DC46B4F-A9CA-4D83-95C3-66CF1BC5794B}" destId="{877308FE-1E3B-45E3-B19E-F9D43573F986}" srcOrd="11" destOrd="0" presId="urn:microsoft.com/office/officeart/2009/3/layout/DescendingProcess"/>
    <dgm:cxn modelId="{5A7990D4-83C8-4872-A909-6B01FA2B3BC2}" type="presParOf" srcId="{877308FE-1E3B-45E3-B19E-F9D43573F986}" destId="{40CDCEB6-DE5B-4F2E-AFC8-41170A133359}" srcOrd="0" destOrd="0" presId="urn:microsoft.com/office/officeart/2009/3/layout/DescendingProcess"/>
    <dgm:cxn modelId="{D02F250E-776D-4C8E-A0B7-3A4B6D27D10F}" type="presParOf" srcId="{5DC46B4F-A9CA-4D83-95C3-66CF1BC5794B}" destId="{F44DF92B-A220-4C8D-84E9-5A64FB65B35E}" srcOrd="12"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98E93-7FB3-4832-8F58-F1DE3D0646D7}">
      <dsp:nvSpPr>
        <dsp:cNvPr id="0" name=""/>
        <dsp:cNvSpPr/>
      </dsp:nvSpPr>
      <dsp:spPr>
        <a:xfrm rot="4396374">
          <a:off x="3520571" y="1569496"/>
          <a:ext cx="4181621" cy="1924062"/>
        </a:xfrm>
        <a:prstGeom prst="swooshArrow">
          <a:avLst>
            <a:gd name="adj1" fmla="val 16310"/>
            <a:gd name="adj2" fmla="val 3137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AEE02-4295-416F-8F83-F839E797D5ED}">
      <dsp:nvSpPr>
        <dsp:cNvPr id="0" name=""/>
        <dsp:cNvSpPr/>
      </dsp:nvSpPr>
      <dsp:spPr>
        <a:xfrm>
          <a:off x="6278453" y="3246638"/>
          <a:ext cx="118126" cy="118126"/>
        </a:xfrm>
        <a:prstGeom prst="ellipse">
          <a:avLst/>
        </a:prstGeom>
        <a:solidFill>
          <a:srgbClr val="FFC00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DFEC50C-55C3-4D24-B13D-8EBDBFDF9655}">
      <dsp:nvSpPr>
        <dsp:cNvPr id="0" name=""/>
        <dsp:cNvSpPr/>
      </dsp:nvSpPr>
      <dsp:spPr>
        <a:xfrm>
          <a:off x="5730007" y="2231161"/>
          <a:ext cx="118126" cy="118126"/>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A1FE6B4-75F1-423C-A931-34B391186795}">
      <dsp:nvSpPr>
        <dsp:cNvPr id="0" name=""/>
        <dsp:cNvSpPr/>
      </dsp:nvSpPr>
      <dsp:spPr>
        <a:xfrm flipV="1">
          <a:off x="5773281" y="2349287"/>
          <a:ext cx="181846" cy="50362"/>
        </a:xfrm>
        <a:prstGeom prst="ellipse">
          <a:avLst/>
        </a:prstGeom>
        <a:solidFill>
          <a:srgbClr val="FFC00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EE0C2EA-D72D-4833-95CB-4936D5D5B45A}">
      <dsp:nvSpPr>
        <dsp:cNvPr id="0" name=""/>
        <dsp:cNvSpPr/>
      </dsp:nvSpPr>
      <dsp:spPr>
        <a:xfrm>
          <a:off x="972009" y="659534"/>
          <a:ext cx="1899023" cy="570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marL="0" lvl="0" indent="0" algn="ctr" defTabSz="1244600">
            <a:lnSpc>
              <a:spcPct val="90000"/>
            </a:lnSpc>
            <a:spcBef>
              <a:spcPct val="0"/>
            </a:spcBef>
            <a:spcAft>
              <a:spcPct val="35000"/>
            </a:spcAft>
            <a:buNone/>
          </a:pPr>
          <a:r>
            <a:rPr lang="fr-BE" sz="2800" kern="1200" dirty="0">
              <a:solidFill>
                <a:schemeClr val="accent2"/>
              </a:solidFill>
            </a:rPr>
            <a:t>1</a:t>
          </a:r>
          <a:r>
            <a:rPr lang="fr-BE" sz="2800" kern="1200" baseline="30000" dirty="0">
              <a:solidFill>
                <a:schemeClr val="accent2"/>
              </a:solidFill>
            </a:rPr>
            <a:t>er</a:t>
          </a:r>
          <a:r>
            <a:rPr lang="fr-BE" sz="2800" kern="1200" dirty="0">
              <a:solidFill>
                <a:schemeClr val="accent2"/>
              </a:solidFill>
            </a:rPr>
            <a:t> avril</a:t>
          </a:r>
        </a:p>
      </dsp:txBody>
      <dsp:txXfrm>
        <a:off x="972009" y="659534"/>
        <a:ext cx="1899023" cy="570364"/>
      </dsp:txXfrm>
    </dsp:sp>
    <dsp:sp modelId="{F1306DA2-D867-4523-A1F9-7C1ED1955BF9}">
      <dsp:nvSpPr>
        <dsp:cNvPr id="0" name=""/>
        <dsp:cNvSpPr/>
      </dsp:nvSpPr>
      <dsp:spPr>
        <a:xfrm>
          <a:off x="2335097" y="1624338"/>
          <a:ext cx="2159720" cy="555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1244600">
            <a:lnSpc>
              <a:spcPct val="90000"/>
            </a:lnSpc>
            <a:spcBef>
              <a:spcPct val="0"/>
            </a:spcBef>
            <a:spcAft>
              <a:spcPct val="35000"/>
            </a:spcAft>
            <a:buNone/>
          </a:pPr>
          <a:r>
            <a:rPr lang="fr-BE" sz="2800" kern="1200" dirty="0">
              <a:solidFill>
                <a:srgbClr val="0070C0"/>
              </a:solidFill>
            </a:rPr>
            <a:t> </a:t>
          </a:r>
          <a:r>
            <a:rPr lang="fr-BE" sz="2800" kern="1200" dirty="0">
              <a:solidFill>
                <a:schemeClr val="accent2"/>
              </a:solidFill>
            </a:rPr>
            <a:t>mai</a:t>
          </a:r>
        </a:p>
      </dsp:txBody>
      <dsp:txXfrm>
        <a:off x="2335097" y="1624338"/>
        <a:ext cx="2159720" cy="555521"/>
      </dsp:txXfrm>
    </dsp:sp>
    <dsp:sp modelId="{3F25E7F4-A6FD-49FD-9CCF-77081F4D3D43}">
      <dsp:nvSpPr>
        <dsp:cNvPr id="0" name=""/>
        <dsp:cNvSpPr/>
      </dsp:nvSpPr>
      <dsp:spPr>
        <a:xfrm>
          <a:off x="2980906" y="2594908"/>
          <a:ext cx="1427237" cy="646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r" defTabSz="1244600">
            <a:lnSpc>
              <a:spcPct val="90000"/>
            </a:lnSpc>
            <a:spcBef>
              <a:spcPct val="0"/>
            </a:spcBef>
            <a:spcAft>
              <a:spcPct val="35000"/>
            </a:spcAft>
            <a:buNone/>
          </a:pPr>
          <a:r>
            <a:rPr lang="fr-BE" sz="2800" kern="1200" dirty="0">
              <a:solidFill>
                <a:schemeClr val="accent2"/>
              </a:solidFill>
            </a:rPr>
            <a:t>fin juin</a:t>
          </a:r>
        </a:p>
      </dsp:txBody>
      <dsp:txXfrm>
        <a:off x="2980906" y="2594908"/>
        <a:ext cx="1427237" cy="646156"/>
      </dsp:txXfrm>
    </dsp:sp>
    <dsp:sp modelId="{7BF80252-A84F-4EE6-94B1-0B10D01C8F85}">
      <dsp:nvSpPr>
        <dsp:cNvPr id="0" name=""/>
        <dsp:cNvSpPr/>
      </dsp:nvSpPr>
      <dsp:spPr>
        <a:xfrm>
          <a:off x="6049761" y="2745771"/>
          <a:ext cx="118126" cy="118126"/>
        </a:xfrm>
        <a:prstGeom prst="ellipse">
          <a:avLst/>
        </a:prstGeom>
        <a:solidFill>
          <a:srgbClr val="FFC00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1D772C1-5AD2-4CA2-A2FA-3655A14565EF}">
      <dsp:nvSpPr>
        <dsp:cNvPr id="0" name=""/>
        <dsp:cNvSpPr/>
      </dsp:nvSpPr>
      <dsp:spPr>
        <a:xfrm>
          <a:off x="5466201" y="2019662"/>
          <a:ext cx="1686735" cy="646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1733550">
            <a:lnSpc>
              <a:spcPct val="90000"/>
            </a:lnSpc>
            <a:spcBef>
              <a:spcPct val="0"/>
            </a:spcBef>
            <a:spcAft>
              <a:spcPct val="35000"/>
            </a:spcAft>
            <a:buNone/>
          </a:pPr>
          <a:endParaRPr lang="fr-BE" sz="3900" kern="1200"/>
        </a:p>
      </dsp:txBody>
      <dsp:txXfrm>
        <a:off x="5466201" y="2019662"/>
        <a:ext cx="1686735" cy="646156"/>
      </dsp:txXfrm>
    </dsp:sp>
    <dsp:sp modelId="{8F7A2A8E-6E69-4211-928A-FC42C28F4D0F}">
      <dsp:nvSpPr>
        <dsp:cNvPr id="0" name=""/>
        <dsp:cNvSpPr/>
      </dsp:nvSpPr>
      <dsp:spPr>
        <a:xfrm>
          <a:off x="3086708" y="2705306"/>
          <a:ext cx="1152111" cy="86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fr-BE" sz="2800" kern="1200" dirty="0">
            <a:solidFill>
              <a:schemeClr val="accent1">
                <a:lumMod val="75000"/>
              </a:schemeClr>
            </a:solidFill>
          </a:endParaRPr>
        </a:p>
      </dsp:txBody>
      <dsp:txXfrm>
        <a:off x="3086708" y="2705306"/>
        <a:ext cx="1152111" cy="866986"/>
      </dsp:txXfrm>
    </dsp:sp>
    <dsp:sp modelId="{40CDCEB6-DE5B-4F2E-AFC8-41170A133359}">
      <dsp:nvSpPr>
        <dsp:cNvPr id="0" name=""/>
        <dsp:cNvSpPr/>
      </dsp:nvSpPr>
      <dsp:spPr>
        <a:xfrm>
          <a:off x="6374486" y="3387856"/>
          <a:ext cx="118126" cy="118126"/>
        </a:xfrm>
        <a:prstGeom prst="ellipse">
          <a:avLst/>
        </a:prstGeom>
        <a:solidFill>
          <a:srgbClr val="FFC00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0CAD9E8-349E-4A52-98F5-3629B38C611F}">
      <dsp:nvSpPr>
        <dsp:cNvPr id="0" name=""/>
        <dsp:cNvSpPr/>
      </dsp:nvSpPr>
      <dsp:spPr>
        <a:xfrm>
          <a:off x="4466098" y="3435720"/>
          <a:ext cx="881718" cy="86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fr-BE" sz="2800" kern="1200" dirty="0">
              <a:solidFill>
                <a:schemeClr val="accent2"/>
              </a:solidFill>
            </a:rPr>
            <a:t>août</a:t>
          </a:r>
        </a:p>
      </dsp:txBody>
      <dsp:txXfrm>
        <a:off x="4466098" y="3435720"/>
        <a:ext cx="881718" cy="866986"/>
      </dsp:txXfrm>
    </dsp:sp>
    <dsp:sp modelId="{F44DF92B-A220-4C8D-84E9-5A64FB65B35E}">
      <dsp:nvSpPr>
        <dsp:cNvPr id="0" name=""/>
        <dsp:cNvSpPr/>
      </dsp:nvSpPr>
      <dsp:spPr>
        <a:xfrm>
          <a:off x="3909560" y="4527612"/>
          <a:ext cx="2980266" cy="467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ctr" defTabSz="1244600">
            <a:lnSpc>
              <a:spcPct val="90000"/>
            </a:lnSpc>
            <a:spcBef>
              <a:spcPct val="0"/>
            </a:spcBef>
            <a:spcAft>
              <a:spcPct val="35000"/>
            </a:spcAft>
            <a:buNone/>
          </a:pPr>
          <a:r>
            <a:rPr lang="fr-BE" sz="2800" b="0" kern="1200" dirty="0">
              <a:solidFill>
                <a:schemeClr val="accent2"/>
              </a:solidFill>
            </a:rPr>
            <a:t>septembre</a:t>
          </a:r>
        </a:p>
      </dsp:txBody>
      <dsp:txXfrm>
        <a:off x="3909560" y="4527612"/>
        <a:ext cx="2980266" cy="467487"/>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68A77-2ECA-4B91-AF9E-052D8EC60A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79C8F58F-0EE2-47EC-A47F-28224A564B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B0FC8527-F740-4184-BCFB-AAB042CAE9B0}"/>
              </a:ext>
            </a:extLst>
          </p:cNvPr>
          <p:cNvSpPr>
            <a:spLocks noGrp="1"/>
          </p:cNvSpPr>
          <p:nvPr>
            <p:ph type="dt" sz="half" idx="10"/>
          </p:nvPr>
        </p:nvSpPr>
        <p:spPr/>
        <p:txBody>
          <a:bodyPr/>
          <a:lstStyle/>
          <a:p>
            <a:fld id="{8104B293-108A-46AF-B165-3BC24ABD571A}" type="datetimeFigureOut">
              <a:rPr lang="fr-BE" smtClean="0"/>
              <a:t>16/03/2024</a:t>
            </a:fld>
            <a:endParaRPr lang="fr-BE"/>
          </a:p>
        </p:txBody>
      </p:sp>
      <p:sp>
        <p:nvSpPr>
          <p:cNvPr id="5" name="Footer Placeholder 4">
            <a:extLst>
              <a:ext uri="{FF2B5EF4-FFF2-40B4-BE49-F238E27FC236}">
                <a16:creationId xmlns:a16="http://schemas.microsoft.com/office/drawing/2014/main" id="{591B2297-AE48-44C8-BFBA-7D1C8EAED52B}"/>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3A548A68-29C7-4A4B-9D6D-CE20F78B3C5C}"/>
              </a:ext>
            </a:extLst>
          </p:cNvPr>
          <p:cNvSpPr>
            <a:spLocks noGrp="1"/>
          </p:cNvSpPr>
          <p:nvPr>
            <p:ph type="sldNum" sz="quarter" idx="12"/>
          </p:nvPr>
        </p:nvSpPr>
        <p:spPr/>
        <p:txBody>
          <a:bodyPr/>
          <a:lstStyle/>
          <a:p>
            <a:fld id="{FA18FC1E-6E42-488A-B533-4B738AB50F31}" type="slidenum">
              <a:rPr lang="fr-BE" smtClean="0"/>
              <a:t>‹N°›</a:t>
            </a:fld>
            <a:endParaRPr lang="fr-BE"/>
          </a:p>
        </p:txBody>
      </p:sp>
    </p:spTree>
    <p:extLst>
      <p:ext uri="{BB962C8B-B14F-4D97-AF65-F5344CB8AC3E}">
        <p14:creationId xmlns:p14="http://schemas.microsoft.com/office/powerpoint/2010/main" val="217462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E3A0-DF22-4AD8-B503-7890E20BBAC3}"/>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ABE70041-2D0A-4393-BC71-3053FFD48D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66DB4B85-1AC5-48A2-9823-2C2F762F9FEE}"/>
              </a:ext>
            </a:extLst>
          </p:cNvPr>
          <p:cNvSpPr>
            <a:spLocks noGrp="1"/>
          </p:cNvSpPr>
          <p:nvPr>
            <p:ph type="dt" sz="half" idx="10"/>
          </p:nvPr>
        </p:nvSpPr>
        <p:spPr/>
        <p:txBody>
          <a:bodyPr/>
          <a:lstStyle/>
          <a:p>
            <a:fld id="{8104B293-108A-46AF-B165-3BC24ABD571A}" type="datetimeFigureOut">
              <a:rPr lang="fr-BE" smtClean="0"/>
              <a:t>16/03/2024</a:t>
            </a:fld>
            <a:endParaRPr lang="fr-BE"/>
          </a:p>
        </p:txBody>
      </p:sp>
      <p:sp>
        <p:nvSpPr>
          <p:cNvPr id="5" name="Footer Placeholder 4">
            <a:extLst>
              <a:ext uri="{FF2B5EF4-FFF2-40B4-BE49-F238E27FC236}">
                <a16:creationId xmlns:a16="http://schemas.microsoft.com/office/drawing/2014/main" id="{7149CA45-C888-451F-9F56-6E2FA2B2FC3B}"/>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0775094B-8F38-4664-9B08-25D0A7E3EB2F}"/>
              </a:ext>
            </a:extLst>
          </p:cNvPr>
          <p:cNvSpPr>
            <a:spLocks noGrp="1"/>
          </p:cNvSpPr>
          <p:nvPr>
            <p:ph type="sldNum" sz="quarter" idx="12"/>
          </p:nvPr>
        </p:nvSpPr>
        <p:spPr/>
        <p:txBody>
          <a:bodyPr/>
          <a:lstStyle/>
          <a:p>
            <a:fld id="{FA18FC1E-6E42-488A-B533-4B738AB50F31}" type="slidenum">
              <a:rPr lang="fr-BE" smtClean="0"/>
              <a:t>‹N°›</a:t>
            </a:fld>
            <a:endParaRPr lang="fr-BE"/>
          </a:p>
        </p:txBody>
      </p:sp>
    </p:spTree>
    <p:extLst>
      <p:ext uri="{BB962C8B-B14F-4D97-AF65-F5344CB8AC3E}">
        <p14:creationId xmlns:p14="http://schemas.microsoft.com/office/powerpoint/2010/main" val="359333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A333F-D92C-4B17-BF8C-3219FD4042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CB33BC1B-E646-4B91-9746-CB52A704A7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B3A7D81A-5ECD-40BE-A17F-8EFCE3F56674}"/>
              </a:ext>
            </a:extLst>
          </p:cNvPr>
          <p:cNvSpPr>
            <a:spLocks noGrp="1"/>
          </p:cNvSpPr>
          <p:nvPr>
            <p:ph type="dt" sz="half" idx="10"/>
          </p:nvPr>
        </p:nvSpPr>
        <p:spPr/>
        <p:txBody>
          <a:bodyPr/>
          <a:lstStyle/>
          <a:p>
            <a:fld id="{8104B293-108A-46AF-B165-3BC24ABD571A}" type="datetimeFigureOut">
              <a:rPr lang="fr-BE" smtClean="0"/>
              <a:t>16/03/2024</a:t>
            </a:fld>
            <a:endParaRPr lang="fr-BE"/>
          </a:p>
        </p:txBody>
      </p:sp>
      <p:sp>
        <p:nvSpPr>
          <p:cNvPr id="5" name="Footer Placeholder 4">
            <a:extLst>
              <a:ext uri="{FF2B5EF4-FFF2-40B4-BE49-F238E27FC236}">
                <a16:creationId xmlns:a16="http://schemas.microsoft.com/office/drawing/2014/main" id="{DDDB6624-7BF0-4747-90AF-48A67453418D}"/>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BFC1BC1C-DF13-481E-864A-C7A751FE502F}"/>
              </a:ext>
            </a:extLst>
          </p:cNvPr>
          <p:cNvSpPr>
            <a:spLocks noGrp="1"/>
          </p:cNvSpPr>
          <p:nvPr>
            <p:ph type="sldNum" sz="quarter" idx="12"/>
          </p:nvPr>
        </p:nvSpPr>
        <p:spPr/>
        <p:txBody>
          <a:bodyPr/>
          <a:lstStyle/>
          <a:p>
            <a:fld id="{FA18FC1E-6E42-488A-B533-4B738AB50F31}" type="slidenum">
              <a:rPr lang="fr-BE" smtClean="0"/>
              <a:t>‹N°›</a:t>
            </a:fld>
            <a:endParaRPr lang="fr-BE"/>
          </a:p>
        </p:txBody>
      </p:sp>
    </p:spTree>
    <p:extLst>
      <p:ext uri="{BB962C8B-B14F-4D97-AF65-F5344CB8AC3E}">
        <p14:creationId xmlns:p14="http://schemas.microsoft.com/office/powerpoint/2010/main" val="364657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22C8-CD5B-4749-8105-4FB1BFBB2E55}"/>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E17E4B3D-BBD2-4FF3-BEBF-72EBDC9349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0B2A6CA1-7979-4B2E-BE77-6B7350BA726A}"/>
              </a:ext>
            </a:extLst>
          </p:cNvPr>
          <p:cNvSpPr>
            <a:spLocks noGrp="1"/>
          </p:cNvSpPr>
          <p:nvPr>
            <p:ph type="dt" sz="half" idx="10"/>
          </p:nvPr>
        </p:nvSpPr>
        <p:spPr/>
        <p:txBody>
          <a:bodyPr/>
          <a:lstStyle/>
          <a:p>
            <a:fld id="{8104B293-108A-46AF-B165-3BC24ABD571A}" type="datetimeFigureOut">
              <a:rPr lang="fr-BE" smtClean="0"/>
              <a:t>16/03/2024</a:t>
            </a:fld>
            <a:endParaRPr lang="fr-BE"/>
          </a:p>
        </p:txBody>
      </p:sp>
      <p:sp>
        <p:nvSpPr>
          <p:cNvPr id="5" name="Footer Placeholder 4">
            <a:extLst>
              <a:ext uri="{FF2B5EF4-FFF2-40B4-BE49-F238E27FC236}">
                <a16:creationId xmlns:a16="http://schemas.microsoft.com/office/drawing/2014/main" id="{63A75351-D34D-4E30-AEB1-58C61F5E5BD4}"/>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59A44AE8-438B-4545-81DA-F91DB7679504}"/>
              </a:ext>
            </a:extLst>
          </p:cNvPr>
          <p:cNvSpPr>
            <a:spLocks noGrp="1"/>
          </p:cNvSpPr>
          <p:nvPr>
            <p:ph type="sldNum" sz="quarter" idx="12"/>
          </p:nvPr>
        </p:nvSpPr>
        <p:spPr/>
        <p:txBody>
          <a:bodyPr/>
          <a:lstStyle/>
          <a:p>
            <a:fld id="{FA18FC1E-6E42-488A-B533-4B738AB50F31}" type="slidenum">
              <a:rPr lang="fr-BE" smtClean="0"/>
              <a:t>‹N°›</a:t>
            </a:fld>
            <a:endParaRPr lang="fr-BE"/>
          </a:p>
        </p:txBody>
      </p:sp>
    </p:spTree>
    <p:extLst>
      <p:ext uri="{BB962C8B-B14F-4D97-AF65-F5344CB8AC3E}">
        <p14:creationId xmlns:p14="http://schemas.microsoft.com/office/powerpoint/2010/main" val="123871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1EF5-5EF2-4EF4-855B-6F8A373F87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A9BB36B5-701C-4907-A95E-22FBECEDFE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55FBF2-33D5-4608-976B-74AFFDE142B2}"/>
              </a:ext>
            </a:extLst>
          </p:cNvPr>
          <p:cNvSpPr>
            <a:spLocks noGrp="1"/>
          </p:cNvSpPr>
          <p:nvPr>
            <p:ph type="dt" sz="half" idx="10"/>
          </p:nvPr>
        </p:nvSpPr>
        <p:spPr/>
        <p:txBody>
          <a:bodyPr/>
          <a:lstStyle/>
          <a:p>
            <a:fld id="{8104B293-108A-46AF-B165-3BC24ABD571A}" type="datetimeFigureOut">
              <a:rPr lang="fr-BE" smtClean="0"/>
              <a:t>16/03/2024</a:t>
            </a:fld>
            <a:endParaRPr lang="fr-BE"/>
          </a:p>
        </p:txBody>
      </p:sp>
      <p:sp>
        <p:nvSpPr>
          <p:cNvPr id="5" name="Footer Placeholder 4">
            <a:extLst>
              <a:ext uri="{FF2B5EF4-FFF2-40B4-BE49-F238E27FC236}">
                <a16:creationId xmlns:a16="http://schemas.microsoft.com/office/drawing/2014/main" id="{FDE1B2F8-5438-4A9E-B8F2-853C425E265C}"/>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A1442AE3-ED4D-4F9E-98DE-16939AB04783}"/>
              </a:ext>
            </a:extLst>
          </p:cNvPr>
          <p:cNvSpPr>
            <a:spLocks noGrp="1"/>
          </p:cNvSpPr>
          <p:nvPr>
            <p:ph type="sldNum" sz="quarter" idx="12"/>
          </p:nvPr>
        </p:nvSpPr>
        <p:spPr/>
        <p:txBody>
          <a:bodyPr/>
          <a:lstStyle/>
          <a:p>
            <a:fld id="{FA18FC1E-6E42-488A-B533-4B738AB50F31}" type="slidenum">
              <a:rPr lang="fr-BE" smtClean="0"/>
              <a:t>‹N°›</a:t>
            </a:fld>
            <a:endParaRPr lang="fr-BE"/>
          </a:p>
        </p:txBody>
      </p:sp>
    </p:spTree>
    <p:extLst>
      <p:ext uri="{BB962C8B-B14F-4D97-AF65-F5344CB8AC3E}">
        <p14:creationId xmlns:p14="http://schemas.microsoft.com/office/powerpoint/2010/main" val="23084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4BEC-6750-4375-A54D-992BA88F2A56}"/>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145DE5D0-20D8-4938-9E19-60F7FFFA56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BF2FCC64-FFA8-4024-817A-20AFDC46ED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D857B2B3-2C73-466B-9A6B-30ACCF99C054}"/>
              </a:ext>
            </a:extLst>
          </p:cNvPr>
          <p:cNvSpPr>
            <a:spLocks noGrp="1"/>
          </p:cNvSpPr>
          <p:nvPr>
            <p:ph type="dt" sz="half" idx="10"/>
          </p:nvPr>
        </p:nvSpPr>
        <p:spPr/>
        <p:txBody>
          <a:bodyPr/>
          <a:lstStyle/>
          <a:p>
            <a:fld id="{8104B293-108A-46AF-B165-3BC24ABD571A}" type="datetimeFigureOut">
              <a:rPr lang="fr-BE" smtClean="0"/>
              <a:t>16/03/2024</a:t>
            </a:fld>
            <a:endParaRPr lang="fr-BE"/>
          </a:p>
        </p:txBody>
      </p:sp>
      <p:sp>
        <p:nvSpPr>
          <p:cNvPr id="6" name="Footer Placeholder 5">
            <a:extLst>
              <a:ext uri="{FF2B5EF4-FFF2-40B4-BE49-F238E27FC236}">
                <a16:creationId xmlns:a16="http://schemas.microsoft.com/office/drawing/2014/main" id="{93006A78-0F4C-43D3-ADF7-E41E498587BC}"/>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BC34FE95-8E39-4C5E-9344-C18DD2D60295}"/>
              </a:ext>
            </a:extLst>
          </p:cNvPr>
          <p:cNvSpPr>
            <a:spLocks noGrp="1"/>
          </p:cNvSpPr>
          <p:nvPr>
            <p:ph type="sldNum" sz="quarter" idx="12"/>
          </p:nvPr>
        </p:nvSpPr>
        <p:spPr/>
        <p:txBody>
          <a:bodyPr/>
          <a:lstStyle/>
          <a:p>
            <a:fld id="{FA18FC1E-6E42-488A-B533-4B738AB50F31}" type="slidenum">
              <a:rPr lang="fr-BE" smtClean="0"/>
              <a:t>‹N°›</a:t>
            </a:fld>
            <a:endParaRPr lang="fr-BE"/>
          </a:p>
        </p:txBody>
      </p:sp>
    </p:spTree>
    <p:extLst>
      <p:ext uri="{BB962C8B-B14F-4D97-AF65-F5344CB8AC3E}">
        <p14:creationId xmlns:p14="http://schemas.microsoft.com/office/powerpoint/2010/main" val="331890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7FF64-55A8-487B-B9A7-82126130267D}"/>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E9DD767F-DB4D-4E29-8208-F2409AEC80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54D74F-D58C-4C82-8789-3A02273624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4C82D4C5-CE55-4E28-89FB-0D29B45ECD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E9DC0E-E653-4062-89E2-28763E04EB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8B680640-C30F-4BDE-82FF-0BB7BCBCA8FE}"/>
              </a:ext>
            </a:extLst>
          </p:cNvPr>
          <p:cNvSpPr>
            <a:spLocks noGrp="1"/>
          </p:cNvSpPr>
          <p:nvPr>
            <p:ph type="dt" sz="half" idx="10"/>
          </p:nvPr>
        </p:nvSpPr>
        <p:spPr/>
        <p:txBody>
          <a:bodyPr/>
          <a:lstStyle/>
          <a:p>
            <a:fld id="{8104B293-108A-46AF-B165-3BC24ABD571A}" type="datetimeFigureOut">
              <a:rPr lang="fr-BE" smtClean="0"/>
              <a:t>16/03/2024</a:t>
            </a:fld>
            <a:endParaRPr lang="fr-BE"/>
          </a:p>
        </p:txBody>
      </p:sp>
      <p:sp>
        <p:nvSpPr>
          <p:cNvPr id="8" name="Footer Placeholder 7">
            <a:extLst>
              <a:ext uri="{FF2B5EF4-FFF2-40B4-BE49-F238E27FC236}">
                <a16:creationId xmlns:a16="http://schemas.microsoft.com/office/drawing/2014/main" id="{EDC5DD2D-5E5F-4841-B50A-F7072CB76D3A}"/>
              </a:ext>
            </a:extLst>
          </p:cNvPr>
          <p:cNvSpPr>
            <a:spLocks noGrp="1"/>
          </p:cNvSpPr>
          <p:nvPr>
            <p:ph type="ftr" sz="quarter" idx="11"/>
          </p:nvPr>
        </p:nvSpPr>
        <p:spPr/>
        <p:txBody>
          <a:bodyPr/>
          <a:lstStyle/>
          <a:p>
            <a:endParaRPr lang="fr-BE"/>
          </a:p>
        </p:txBody>
      </p:sp>
      <p:sp>
        <p:nvSpPr>
          <p:cNvPr id="9" name="Slide Number Placeholder 8">
            <a:extLst>
              <a:ext uri="{FF2B5EF4-FFF2-40B4-BE49-F238E27FC236}">
                <a16:creationId xmlns:a16="http://schemas.microsoft.com/office/drawing/2014/main" id="{FF588224-3C06-45D7-87EE-E0DD63FB1207}"/>
              </a:ext>
            </a:extLst>
          </p:cNvPr>
          <p:cNvSpPr>
            <a:spLocks noGrp="1"/>
          </p:cNvSpPr>
          <p:nvPr>
            <p:ph type="sldNum" sz="quarter" idx="12"/>
          </p:nvPr>
        </p:nvSpPr>
        <p:spPr/>
        <p:txBody>
          <a:bodyPr/>
          <a:lstStyle/>
          <a:p>
            <a:fld id="{FA18FC1E-6E42-488A-B533-4B738AB50F31}" type="slidenum">
              <a:rPr lang="fr-BE" smtClean="0"/>
              <a:t>‹N°›</a:t>
            </a:fld>
            <a:endParaRPr lang="fr-BE"/>
          </a:p>
        </p:txBody>
      </p:sp>
    </p:spTree>
    <p:extLst>
      <p:ext uri="{BB962C8B-B14F-4D97-AF65-F5344CB8AC3E}">
        <p14:creationId xmlns:p14="http://schemas.microsoft.com/office/powerpoint/2010/main" val="30531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4D90-E04C-4766-9C69-2FD6F3633780}"/>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742DF879-E1CC-402F-AE14-98D242443336}"/>
              </a:ext>
            </a:extLst>
          </p:cNvPr>
          <p:cNvSpPr>
            <a:spLocks noGrp="1"/>
          </p:cNvSpPr>
          <p:nvPr>
            <p:ph type="dt" sz="half" idx="10"/>
          </p:nvPr>
        </p:nvSpPr>
        <p:spPr/>
        <p:txBody>
          <a:bodyPr/>
          <a:lstStyle/>
          <a:p>
            <a:fld id="{8104B293-108A-46AF-B165-3BC24ABD571A}" type="datetimeFigureOut">
              <a:rPr lang="fr-BE" smtClean="0"/>
              <a:t>16/03/2024</a:t>
            </a:fld>
            <a:endParaRPr lang="fr-BE"/>
          </a:p>
        </p:txBody>
      </p:sp>
      <p:sp>
        <p:nvSpPr>
          <p:cNvPr id="4" name="Footer Placeholder 3">
            <a:extLst>
              <a:ext uri="{FF2B5EF4-FFF2-40B4-BE49-F238E27FC236}">
                <a16:creationId xmlns:a16="http://schemas.microsoft.com/office/drawing/2014/main" id="{F276DEA9-CFA3-40C7-AD6F-DA1F5C7AD9EC}"/>
              </a:ext>
            </a:extLst>
          </p:cNvPr>
          <p:cNvSpPr>
            <a:spLocks noGrp="1"/>
          </p:cNvSpPr>
          <p:nvPr>
            <p:ph type="ftr" sz="quarter" idx="11"/>
          </p:nvPr>
        </p:nvSpPr>
        <p:spPr/>
        <p:txBody>
          <a:bodyPr/>
          <a:lstStyle/>
          <a:p>
            <a:endParaRPr lang="fr-BE"/>
          </a:p>
        </p:txBody>
      </p:sp>
      <p:sp>
        <p:nvSpPr>
          <p:cNvPr id="5" name="Slide Number Placeholder 4">
            <a:extLst>
              <a:ext uri="{FF2B5EF4-FFF2-40B4-BE49-F238E27FC236}">
                <a16:creationId xmlns:a16="http://schemas.microsoft.com/office/drawing/2014/main" id="{9DBAF38D-80EC-4B44-B213-03CECB058758}"/>
              </a:ext>
            </a:extLst>
          </p:cNvPr>
          <p:cNvSpPr>
            <a:spLocks noGrp="1"/>
          </p:cNvSpPr>
          <p:nvPr>
            <p:ph type="sldNum" sz="quarter" idx="12"/>
          </p:nvPr>
        </p:nvSpPr>
        <p:spPr/>
        <p:txBody>
          <a:bodyPr/>
          <a:lstStyle/>
          <a:p>
            <a:fld id="{FA18FC1E-6E42-488A-B533-4B738AB50F31}" type="slidenum">
              <a:rPr lang="fr-BE" smtClean="0"/>
              <a:t>‹N°›</a:t>
            </a:fld>
            <a:endParaRPr lang="fr-BE"/>
          </a:p>
        </p:txBody>
      </p:sp>
    </p:spTree>
    <p:extLst>
      <p:ext uri="{BB962C8B-B14F-4D97-AF65-F5344CB8AC3E}">
        <p14:creationId xmlns:p14="http://schemas.microsoft.com/office/powerpoint/2010/main" val="255497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BCE3EC-1820-46ED-AA25-F24EE86D771D}"/>
              </a:ext>
            </a:extLst>
          </p:cNvPr>
          <p:cNvSpPr>
            <a:spLocks noGrp="1"/>
          </p:cNvSpPr>
          <p:nvPr>
            <p:ph type="dt" sz="half" idx="10"/>
          </p:nvPr>
        </p:nvSpPr>
        <p:spPr/>
        <p:txBody>
          <a:bodyPr/>
          <a:lstStyle/>
          <a:p>
            <a:fld id="{8104B293-108A-46AF-B165-3BC24ABD571A}" type="datetimeFigureOut">
              <a:rPr lang="fr-BE" smtClean="0"/>
              <a:t>16/03/2024</a:t>
            </a:fld>
            <a:endParaRPr lang="fr-BE"/>
          </a:p>
        </p:txBody>
      </p:sp>
      <p:sp>
        <p:nvSpPr>
          <p:cNvPr id="3" name="Footer Placeholder 2">
            <a:extLst>
              <a:ext uri="{FF2B5EF4-FFF2-40B4-BE49-F238E27FC236}">
                <a16:creationId xmlns:a16="http://schemas.microsoft.com/office/drawing/2014/main" id="{CCA01D0A-BF25-496C-BA1E-84CF2B1A9EA5}"/>
              </a:ext>
            </a:extLst>
          </p:cNvPr>
          <p:cNvSpPr>
            <a:spLocks noGrp="1"/>
          </p:cNvSpPr>
          <p:nvPr>
            <p:ph type="ftr" sz="quarter" idx="11"/>
          </p:nvPr>
        </p:nvSpPr>
        <p:spPr/>
        <p:txBody>
          <a:bodyPr/>
          <a:lstStyle/>
          <a:p>
            <a:endParaRPr lang="fr-BE"/>
          </a:p>
        </p:txBody>
      </p:sp>
      <p:sp>
        <p:nvSpPr>
          <p:cNvPr id="4" name="Slide Number Placeholder 3">
            <a:extLst>
              <a:ext uri="{FF2B5EF4-FFF2-40B4-BE49-F238E27FC236}">
                <a16:creationId xmlns:a16="http://schemas.microsoft.com/office/drawing/2014/main" id="{92B5E82C-2DCC-41F2-8119-73FAE121F050}"/>
              </a:ext>
            </a:extLst>
          </p:cNvPr>
          <p:cNvSpPr>
            <a:spLocks noGrp="1"/>
          </p:cNvSpPr>
          <p:nvPr>
            <p:ph type="sldNum" sz="quarter" idx="12"/>
          </p:nvPr>
        </p:nvSpPr>
        <p:spPr/>
        <p:txBody>
          <a:bodyPr/>
          <a:lstStyle/>
          <a:p>
            <a:fld id="{FA18FC1E-6E42-488A-B533-4B738AB50F31}" type="slidenum">
              <a:rPr lang="fr-BE" smtClean="0"/>
              <a:t>‹N°›</a:t>
            </a:fld>
            <a:endParaRPr lang="fr-BE"/>
          </a:p>
        </p:txBody>
      </p:sp>
    </p:spTree>
    <p:extLst>
      <p:ext uri="{BB962C8B-B14F-4D97-AF65-F5344CB8AC3E}">
        <p14:creationId xmlns:p14="http://schemas.microsoft.com/office/powerpoint/2010/main" val="377015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F3ED1-7591-47D5-A1E3-10E1055C46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BBC90F46-BA9E-4BC9-A321-F654B1D2FD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51F7432D-48A5-41C6-9414-AC29EC0C6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A660CB-C544-478B-BB71-1D657F4DA1F3}"/>
              </a:ext>
            </a:extLst>
          </p:cNvPr>
          <p:cNvSpPr>
            <a:spLocks noGrp="1"/>
          </p:cNvSpPr>
          <p:nvPr>
            <p:ph type="dt" sz="half" idx="10"/>
          </p:nvPr>
        </p:nvSpPr>
        <p:spPr/>
        <p:txBody>
          <a:bodyPr/>
          <a:lstStyle/>
          <a:p>
            <a:fld id="{8104B293-108A-46AF-B165-3BC24ABD571A}" type="datetimeFigureOut">
              <a:rPr lang="fr-BE" smtClean="0"/>
              <a:t>16/03/2024</a:t>
            </a:fld>
            <a:endParaRPr lang="fr-BE"/>
          </a:p>
        </p:txBody>
      </p:sp>
      <p:sp>
        <p:nvSpPr>
          <p:cNvPr id="6" name="Footer Placeholder 5">
            <a:extLst>
              <a:ext uri="{FF2B5EF4-FFF2-40B4-BE49-F238E27FC236}">
                <a16:creationId xmlns:a16="http://schemas.microsoft.com/office/drawing/2014/main" id="{99FD5F0E-8607-41EA-8218-CC7E1D7E56DE}"/>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06DF060B-C217-4573-BD6A-195289046A78}"/>
              </a:ext>
            </a:extLst>
          </p:cNvPr>
          <p:cNvSpPr>
            <a:spLocks noGrp="1"/>
          </p:cNvSpPr>
          <p:nvPr>
            <p:ph type="sldNum" sz="quarter" idx="12"/>
          </p:nvPr>
        </p:nvSpPr>
        <p:spPr/>
        <p:txBody>
          <a:bodyPr/>
          <a:lstStyle/>
          <a:p>
            <a:fld id="{FA18FC1E-6E42-488A-B533-4B738AB50F31}" type="slidenum">
              <a:rPr lang="fr-BE" smtClean="0"/>
              <a:t>‹N°›</a:t>
            </a:fld>
            <a:endParaRPr lang="fr-BE"/>
          </a:p>
        </p:txBody>
      </p:sp>
    </p:spTree>
    <p:extLst>
      <p:ext uri="{BB962C8B-B14F-4D97-AF65-F5344CB8AC3E}">
        <p14:creationId xmlns:p14="http://schemas.microsoft.com/office/powerpoint/2010/main" val="201897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E46B-6AD2-4556-95CF-007858AC7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81D4BCB4-882D-45B0-A0AB-756BD6402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a:extLst>
              <a:ext uri="{FF2B5EF4-FFF2-40B4-BE49-F238E27FC236}">
                <a16:creationId xmlns:a16="http://schemas.microsoft.com/office/drawing/2014/main" id="{AC1A4648-1FBC-4B64-B1C6-56EEE2F33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FBF3DD-D8FB-4515-9E22-1052C31AB648}"/>
              </a:ext>
            </a:extLst>
          </p:cNvPr>
          <p:cNvSpPr>
            <a:spLocks noGrp="1"/>
          </p:cNvSpPr>
          <p:nvPr>
            <p:ph type="dt" sz="half" idx="10"/>
          </p:nvPr>
        </p:nvSpPr>
        <p:spPr/>
        <p:txBody>
          <a:bodyPr/>
          <a:lstStyle/>
          <a:p>
            <a:fld id="{8104B293-108A-46AF-B165-3BC24ABD571A}" type="datetimeFigureOut">
              <a:rPr lang="fr-BE" smtClean="0"/>
              <a:t>16/03/2024</a:t>
            </a:fld>
            <a:endParaRPr lang="fr-BE"/>
          </a:p>
        </p:txBody>
      </p:sp>
      <p:sp>
        <p:nvSpPr>
          <p:cNvPr id="6" name="Footer Placeholder 5">
            <a:extLst>
              <a:ext uri="{FF2B5EF4-FFF2-40B4-BE49-F238E27FC236}">
                <a16:creationId xmlns:a16="http://schemas.microsoft.com/office/drawing/2014/main" id="{697FF4EF-537D-458D-98D7-EF69701D8072}"/>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7B84AE57-FB2F-41F4-A504-2185A77DF6C1}"/>
              </a:ext>
            </a:extLst>
          </p:cNvPr>
          <p:cNvSpPr>
            <a:spLocks noGrp="1"/>
          </p:cNvSpPr>
          <p:nvPr>
            <p:ph type="sldNum" sz="quarter" idx="12"/>
          </p:nvPr>
        </p:nvSpPr>
        <p:spPr/>
        <p:txBody>
          <a:bodyPr/>
          <a:lstStyle/>
          <a:p>
            <a:fld id="{FA18FC1E-6E42-488A-B533-4B738AB50F31}" type="slidenum">
              <a:rPr lang="fr-BE" smtClean="0"/>
              <a:t>‹N°›</a:t>
            </a:fld>
            <a:endParaRPr lang="fr-BE"/>
          </a:p>
        </p:txBody>
      </p:sp>
    </p:spTree>
    <p:extLst>
      <p:ext uri="{BB962C8B-B14F-4D97-AF65-F5344CB8AC3E}">
        <p14:creationId xmlns:p14="http://schemas.microsoft.com/office/powerpoint/2010/main" val="2906293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220662-CBCC-4447-955E-F98C1331FF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60F0342A-C68D-4494-B0C7-DD423E7AB3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752FB2F3-7020-4440-BE6A-844CDEEECC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4B293-108A-46AF-B165-3BC24ABD571A}" type="datetimeFigureOut">
              <a:rPr lang="fr-BE" smtClean="0"/>
              <a:t>16/03/2024</a:t>
            </a:fld>
            <a:endParaRPr lang="fr-BE"/>
          </a:p>
        </p:txBody>
      </p:sp>
      <p:sp>
        <p:nvSpPr>
          <p:cNvPr id="5" name="Footer Placeholder 4">
            <a:extLst>
              <a:ext uri="{FF2B5EF4-FFF2-40B4-BE49-F238E27FC236}">
                <a16:creationId xmlns:a16="http://schemas.microsoft.com/office/drawing/2014/main" id="{70B4CF5C-2905-4B98-A6BD-14A95272E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a:extLst>
              <a:ext uri="{FF2B5EF4-FFF2-40B4-BE49-F238E27FC236}">
                <a16:creationId xmlns:a16="http://schemas.microsoft.com/office/drawing/2014/main" id="{85D95358-929E-47A7-B533-9C4593DDF2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8FC1E-6E42-488A-B533-4B738AB50F31}" type="slidenum">
              <a:rPr lang="fr-BE" smtClean="0"/>
              <a:t>‹N°›</a:t>
            </a:fld>
            <a:endParaRPr lang="fr-BE"/>
          </a:p>
        </p:txBody>
      </p:sp>
    </p:spTree>
    <p:extLst>
      <p:ext uri="{BB962C8B-B14F-4D97-AF65-F5344CB8AC3E}">
        <p14:creationId xmlns:p14="http://schemas.microsoft.com/office/powerpoint/2010/main" val="1643742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https://mcusercontent.com/99d5f47a2c8364aa92684ae58/images/60ddf63e-2900-6cc3-ef87-5555bc050d20.png" TargetMode="External"/><Relationship Id="rId1" Type="http://schemas.openxmlformats.org/officeDocument/2006/relationships/slideLayout" Target="../slideLayouts/slideLayout7.xml"/><Relationship Id="rId4" Type="http://schemas.openxmlformats.org/officeDocument/2006/relationships/hyperlink" Target="https://www.bruxelles.be/subsides-solidarite"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https://mcusercontent.com/99d5f47a2c8364aa92684ae58/images/60ddf63e-2900-6cc3-ef87-5555bc050d20.png" TargetMode="External"/><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hyperlink" Target="mailto:nicolas.lieutenant@brucity.be"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hyperlink" Target="mailto:myriam.boudis@brucity.b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https://mcusercontent.com/99d5f47a2c8364aa92684ae58/images/60ddf63e-2900-6cc3-ef87-5555bc050d20.png"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https://mcusercontent.com/99d5f47a2c8364aa92684ae58/images/60ddf63e-2900-6cc3-ef87-5555bc050d20.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https://mcusercontent.com/99d5f47a2c8364aa92684ae58/images/60ddf63e-2900-6cc3-ef87-5555bc050d20.png"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hyperlink" Target="https://www.un.org/sustainabledevelopment/fr/objectifs-de-developpement-durable/" TargetMode="Externa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https://mcusercontent.com/99d5f47a2c8364aa92684ae58/images/60ddf63e-2900-6cc3-ef87-5555bc050d20.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oecd.org/fr/cad/financementpourledeveloppementdurable/normes-financement-developpement/Liste-des-beneficiaires-APD-etablie-par-le-CAD-2024-25.pdf" TargetMode="External"/><Relationship Id="rId1" Type="http://schemas.openxmlformats.org/officeDocument/2006/relationships/slideLayout" Target="../slideLayouts/slideLayout2.xml"/><Relationship Id="rId6" Type="http://schemas.openxmlformats.org/officeDocument/2006/relationships/image" Target="https://mcusercontent.com/99d5f47a2c8364aa92684ae58/images/60ddf63e-2900-6cc3-ef87-5555bc050d20.png" TargetMode="External"/><Relationship Id="rId5" Type="http://schemas.openxmlformats.org/officeDocument/2006/relationships/image" Target="../media/image3.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https://mcusercontent.com/99d5f47a2c8364aa92684ae58/images/60ddf63e-2900-6cc3-ef87-5555bc050d20.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https://mcusercontent.com/99d5f47a2c8364aa92684ae58/images/60ddf63e-2900-6cc3-ef87-5555bc050d20.pn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s://mcusercontent.com/99d5f47a2c8364aa92684ae58/images/60ddf63e-2900-6cc3-ef87-5555bc050d20.pn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97B868B-1704-9BBC-5408-F17B57F9F1F0}"/>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97931" y="638179"/>
            <a:ext cx="11395062" cy="379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0CDAA54D-2285-3580-B6D6-4490317AE57A}"/>
              </a:ext>
            </a:extLst>
          </p:cNvPr>
          <p:cNvPicPr>
            <a:picLocks noChangeAspect="1"/>
          </p:cNvPicPr>
          <p:nvPr/>
        </p:nvPicPr>
        <p:blipFill>
          <a:blip r:embed="rId3"/>
          <a:stretch>
            <a:fillRect/>
          </a:stretch>
        </p:blipFill>
        <p:spPr>
          <a:xfrm>
            <a:off x="4986448" y="4582938"/>
            <a:ext cx="1785129" cy="1785129"/>
          </a:xfrm>
          <a:prstGeom prst="rect">
            <a:avLst/>
          </a:prstGeom>
        </p:spPr>
      </p:pic>
      <p:sp>
        <p:nvSpPr>
          <p:cNvPr id="4" name="ZoneTexte 3">
            <a:extLst>
              <a:ext uri="{FF2B5EF4-FFF2-40B4-BE49-F238E27FC236}">
                <a16:creationId xmlns:a16="http://schemas.microsoft.com/office/drawing/2014/main" id="{D88C5C48-0476-971B-5242-ECA30A0B1EA4}"/>
              </a:ext>
            </a:extLst>
          </p:cNvPr>
          <p:cNvSpPr txBox="1"/>
          <p:nvPr/>
        </p:nvSpPr>
        <p:spPr>
          <a:xfrm>
            <a:off x="3750733" y="6368067"/>
            <a:ext cx="4712928" cy="369332"/>
          </a:xfrm>
          <a:prstGeom prst="rect">
            <a:avLst/>
          </a:prstGeom>
          <a:noFill/>
        </p:spPr>
        <p:txBody>
          <a:bodyPr wrap="square" rtlCol="0">
            <a:spAutoFit/>
          </a:bodyPr>
          <a:lstStyle/>
          <a:p>
            <a:r>
              <a:rPr lang="fr-BE" dirty="0">
                <a:solidFill>
                  <a:schemeClr val="bg1"/>
                </a:solidFill>
                <a:hlinkClick r:id="rId4">
                  <a:extLst>
                    <a:ext uri="{A12FA001-AC4F-418D-AE19-62706E023703}">
                      <ahyp:hlinkClr xmlns:ahyp="http://schemas.microsoft.com/office/drawing/2018/hyperlinkcolor" val="tx"/>
                    </a:ext>
                  </a:extLst>
                </a:hlinkClick>
              </a:rPr>
              <a:t>https://www.bruxelles.be/subsides-solidarite</a:t>
            </a:r>
            <a:endParaRPr lang="fr-BE" dirty="0">
              <a:solidFill>
                <a:schemeClr val="bg1"/>
              </a:solidFill>
            </a:endParaRPr>
          </a:p>
        </p:txBody>
      </p:sp>
    </p:spTree>
    <p:extLst>
      <p:ext uri="{BB962C8B-B14F-4D97-AF65-F5344CB8AC3E}">
        <p14:creationId xmlns:p14="http://schemas.microsoft.com/office/powerpoint/2010/main" val="875924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C851-9CCD-4C12-857D-FD7F2AB56176}"/>
              </a:ext>
            </a:extLst>
          </p:cNvPr>
          <p:cNvSpPr>
            <a:spLocks noGrp="1"/>
          </p:cNvSpPr>
          <p:nvPr>
            <p:ph type="title"/>
          </p:nvPr>
        </p:nvSpPr>
        <p:spPr>
          <a:xfrm>
            <a:off x="1666108" y="369492"/>
            <a:ext cx="4613716" cy="1188720"/>
          </a:xfrm>
        </p:spPr>
        <p:txBody>
          <a:bodyPr>
            <a:normAutofit fontScale="90000"/>
          </a:bodyPr>
          <a:lstStyle/>
          <a:p>
            <a:pPr algn="ctr"/>
            <a:r>
              <a:rPr lang="fr-BE" dirty="0"/>
              <a:t>Agenda &amp; deadlines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20977B08-A0D2-4BD9-888F-E2DB25510D0D}"/>
              </a:ext>
            </a:extLst>
          </p:cNvPr>
          <p:cNvSpPr txBox="1"/>
          <p:nvPr/>
        </p:nvSpPr>
        <p:spPr>
          <a:xfrm>
            <a:off x="120262" y="393857"/>
            <a:ext cx="1246900" cy="523220"/>
          </a:xfrm>
          <a:prstGeom prst="rect">
            <a:avLst/>
          </a:prstGeom>
          <a:noFill/>
        </p:spPr>
        <p:txBody>
          <a:bodyPr wrap="square" rtlCol="0">
            <a:spAutoFit/>
          </a:bodyPr>
          <a:lstStyle/>
          <a:p>
            <a:r>
              <a:rPr lang="fr-BE" sz="1400" b="1" dirty="0"/>
              <a:t>4 ) Agenda &amp; deadlines</a:t>
            </a:r>
          </a:p>
        </p:txBody>
      </p:sp>
      <p:graphicFrame>
        <p:nvGraphicFramePr>
          <p:cNvPr id="7" name="Diagram 6">
            <a:extLst>
              <a:ext uri="{FF2B5EF4-FFF2-40B4-BE49-F238E27FC236}">
                <a16:creationId xmlns:a16="http://schemas.microsoft.com/office/drawing/2014/main" id="{FCD1C355-ED6B-4F22-9156-1EE9F5763754}"/>
              </a:ext>
            </a:extLst>
          </p:cNvPr>
          <p:cNvGraphicFramePr/>
          <p:nvPr>
            <p:extLst>
              <p:ext uri="{D42A27DB-BD31-4B8C-83A1-F6EECF244321}">
                <p14:modId xmlns:p14="http://schemas.microsoft.com/office/powerpoint/2010/main" val="3444399263"/>
              </p:ext>
            </p:extLst>
          </p:nvPr>
        </p:nvGraphicFramePr>
        <p:xfrm>
          <a:off x="4101483" y="1439333"/>
          <a:ext cx="91364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9D2DE7C6-F7EF-4242-AECC-24A4A9757B35}"/>
              </a:ext>
            </a:extLst>
          </p:cNvPr>
          <p:cNvSpPr txBox="1"/>
          <p:nvPr/>
        </p:nvSpPr>
        <p:spPr>
          <a:xfrm>
            <a:off x="882050" y="2158271"/>
            <a:ext cx="4711337" cy="400110"/>
          </a:xfrm>
          <a:prstGeom prst="rect">
            <a:avLst/>
          </a:prstGeom>
          <a:noFill/>
        </p:spPr>
        <p:txBody>
          <a:bodyPr wrap="square" rtlCol="0">
            <a:spAutoFit/>
          </a:bodyPr>
          <a:lstStyle/>
          <a:p>
            <a:r>
              <a:rPr lang="fr-BE" sz="2000" dirty="0" err="1">
                <a:solidFill>
                  <a:srgbClr val="0070C0"/>
                </a:solidFill>
              </a:rPr>
              <a:t>Projectoproep</a:t>
            </a:r>
            <a:r>
              <a:rPr lang="fr-BE" sz="2000" dirty="0">
                <a:solidFill>
                  <a:srgbClr val="0070C0"/>
                </a:solidFill>
              </a:rPr>
              <a:t> deadline </a:t>
            </a:r>
            <a:r>
              <a:rPr lang="fr-BE" sz="2000" dirty="0"/>
              <a:t>dossiers appel  </a:t>
            </a:r>
            <a:r>
              <a:rPr lang="fr-BE" sz="2000" dirty="0">
                <a:sym typeface="Wingdings" panose="05000000000000000000" pitchFamily="2" charset="2"/>
              </a:rPr>
              <a:t></a:t>
            </a:r>
            <a:endParaRPr lang="fr-BE" sz="2000" dirty="0"/>
          </a:p>
        </p:txBody>
      </p:sp>
      <p:sp>
        <p:nvSpPr>
          <p:cNvPr id="17" name="TextBox 16">
            <a:extLst>
              <a:ext uri="{FF2B5EF4-FFF2-40B4-BE49-F238E27FC236}">
                <a16:creationId xmlns:a16="http://schemas.microsoft.com/office/drawing/2014/main" id="{EE0E149D-9E9A-4505-BFAB-B2FBA65DE477}"/>
              </a:ext>
            </a:extLst>
          </p:cNvPr>
          <p:cNvSpPr txBox="1"/>
          <p:nvPr/>
        </p:nvSpPr>
        <p:spPr>
          <a:xfrm>
            <a:off x="1133603" y="3115661"/>
            <a:ext cx="5390061" cy="400110"/>
          </a:xfrm>
          <a:prstGeom prst="rect">
            <a:avLst/>
          </a:prstGeom>
          <a:noFill/>
        </p:spPr>
        <p:txBody>
          <a:bodyPr wrap="square" rtlCol="0">
            <a:spAutoFit/>
          </a:bodyPr>
          <a:lstStyle/>
          <a:p>
            <a:r>
              <a:rPr lang="fr-BE" sz="2000" dirty="0"/>
              <a:t>Commissions de sélection </a:t>
            </a:r>
            <a:r>
              <a:rPr lang="fr-BE" sz="2000" dirty="0" err="1">
                <a:solidFill>
                  <a:srgbClr val="0070C0"/>
                </a:solidFill>
              </a:rPr>
              <a:t>Selectiecommissies</a:t>
            </a:r>
            <a:r>
              <a:rPr lang="fr-BE" sz="2000" dirty="0"/>
              <a:t>  </a:t>
            </a:r>
            <a:r>
              <a:rPr lang="fr-BE" sz="2000" dirty="0">
                <a:sym typeface="Wingdings" panose="05000000000000000000" pitchFamily="2" charset="2"/>
              </a:rPr>
              <a:t></a:t>
            </a:r>
            <a:endParaRPr lang="fr-BE" sz="2000" dirty="0"/>
          </a:p>
        </p:txBody>
      </p:sp>
      <p:sp>
        <p:nvSpPr>
          <p:cNvPr id="18" name="TextBox 17">
            <a:extLst>
              <a:ext uri="{FF2B5EF4-FFF2-40B4-BE49-F238E27FC236}">
                <a16:creationId xmlns:a16="http://schemas.microsoft.com/office/drawing/2014/main" id="{417A27DE-D4FE-47C4-90E9-431DCDDFBD9A}"/>
              </a:ext>
            </a:extLst>
          </p:cNvPr>
          <p:cNvSpPr txBox="1"/>
          <p:nvPr/>
        </p:nvSpPr>
        <p:spPr>
          <a:xfrm>
            <a:off x="2040755" y="3890224"/>
            <a:ext cx="5803504" cy="707886"/>
          </a:xfrm>
          <a:prstGeom prst="rect">
            <a:avLst/>
          </a:prstGeom>
          <a:noFill/>
        </p:spPr>
        <p:txBody>
          <a:bodyPr wrap="square" rtlCol="0">
            <a:spAutoFit/>
          </a:bodyPr>
          <a:lstStyle/>
          <a:p>
            <a:r>
              <a:rPr lang="fr-BE" sz="2000" dirty="0"/>
              <a:t>Décision finale par le Conseil Communal</a:t>
            </a:r>
          </a:p>
          <a:p>
            <a:r>
              <a:rPr lang="nl-NL" sz="2000" dirty="0">
                <a:solidFill>
                  <a:srgbClr val="0070C0"/>
                </a:solidFill>
              </a:rPr>
              <a:t>Definitieve beslissing van de Gemeenteraad</a:t>
            </a:r>
            <a:r>
              <a:rPr lang="fr-BE" sz="2000" dirty="0">
                <a:solidFill>
                  <a:srgbClr val="0070C0"/>
                </a:solidFill>
              </a:rPr>
              <a:t> </a:t>
            </a:r>
            <a:r>
              <a:rPr lang="fr-BE" sz="2000" dirty="0">
                <a:sym typeface="Wingdings" panose="05000000000000000000" pitchFamily="2" charset="2"/>
              </a:rPr>
              <a:t></a:t>
            </a:r>
            <a:endParaRPr lang="fr-BE" sz="2000" dirty="0"/>
          </a:p>
        </p:txBody>
      </p:sp>
      <p:sp>
        <p:nvSpPr>
          <p:cNvPr id="20" name="TextBox 19">
            <a:extLst>
              <a:ext uri="{FF2B5EF4-FFF2-40B4-BE49-F238E27FC236}">
                <a16:creationId xmlns:a16="http://schemas.microsoft.com/office/drawing/2014/main" id="{C47E388D-EF77-4CB6-A7AA-82CB4768C49B}"/>
              </a:ext>
            </a:extLst>
          </p:cNvPr>
          <p:cNvSpPr txBox="1"/>
          <p:nvPr/>
        </p:nvSpPr>
        <p:spPr>
          <a:xfrm>
            <a:off x="187534" y="5082771"/>
            <a:ext cx="8482149" cy="400110"/>
          </a:xfrm>
          <a:prstGeom prst="rect">
            <a:avLst/>
          </a:prstGeom>
          <a:noFill/>
        </p:spPr>
        <p:txBody>
          <a:bodyPr wrap="square" rtlCol="0">
            <a:spAutoFit/>
          </a:bodyPr>
          <a:lstStyle/>
          <a:p>
            <a:r>
              <a:rPr lang="fr-BE" sz="2000" dirty="0"/>
              <a:t>Validation tutelle Régionale </a:t>
            </a:r>
            <a:r>
              <a:rPr lang="fr-BE" sz="2000" dirty="0" err="1">
                <a:solidFill>
                  <a:srgbClr val="0070C0"/>
                </a:solidFill>
              </a:rPr>
              <a:t>Toezicht</a:t>
            </a:r>
            <a:r>
              <a:rPr lang="fr-BE" sz="2000" dirty="0">
                <a:solidFill>
                  <a:srgbClr val="0070C0"/>
                </a:solidFill>
              </a:rPr>
              <a:t> </a:t>
            </a:r>
            <a:r>
              <a:rPr lang="fr-BE" sz="2000" dirty="0" err="1">
                <a:solidFill>
                  <a:srgbClr val="0070C0"/>
                </a:solidFill>
              </a:rPr>
              <a:t>door</a:t>
            </a:r>
            <a:r>
              <a:rPr lang="fr-BE" sz="2000" dirty="0">
                <a:solidFill>
                  <a:srgbClr val="0070C0"/>
                </a:solidFill>
              </a:rPr>
              <a:t> </a:t>
            </a:r>
            <a:r>
              <a:rPr lang="fr-BE" sz="2000" dirty="0" err="1">
                <a:solidFill>
                  <a:srgbClr val="0070C0"/>
                </a:solidFill>
              </a:rPr>
              <a:t>Voogdijoverheid</a:t>
            </a:r>
            <a:r>
              <a:rPr lang="fr-BE" sz="2000" dirty="0">
                <a:solidFill>
                  <a:srgbClr val="0070C0"/>
                </a:solidFill>
              </a:rPr>
              <a:t> (Brussels </a:t>
            </a:r>
            <a:r>
              <a:rPr lang="fr-BE" sz="2000" dirty="0" err="1">
                <a:solidFill>
                  <a:srgbClr val="0070C0"/>
                </a:solidFill>
              </a:rPr>
              <a:t>Gewest</a:t>
            </a:r>
            <a:r>
              <a:rPr lang="fr-BE" sz="2000" dirty="0">
                <a:solidFill>
                  <a:srgbClr val="0070C0"/>
                </a:solidFill>
              </a:rPr>
              <a:t>) </a:t>
            </a:r>
            <a:r>
              <a:rPr lang="fr-BE" sz="2000" dirty="0">
                <a:sym typeface="Wingdings" panose="05000000000000000000" pitchFamily="2" charset="2"/>
              </a:rPr>
              <a:t></a:t>
            </a:r>
            <a:endParaRPr lang="fr-BE" sz="2000" dirty="0"/>
          </a:p>
        </p:txBody>
      </p:sp>
      <p:sp>
        <p:nvSpPr>
          <p:cNvPr id="21" name="TextBox 20">
            <a:extLst>
              <a:ext uri="{FF2B5EF4-FFF2-40B4-BE49-F238E27FC236}">
                <a16:creationId xmlns:a16="http://schemas.microsoft.com/office/drawing/2014/main" id="{0FC76ED2-9D7B-445A-B48C-CF3ECE5D8154}"/>
              </a:ext>
            </a:extLst>
          </p:cNvPr>
          <p:cNvSpPr txBox="1"/>
          <p:nvPr/>
        </p:nvSpPr>
        <p:spPr>
          <a:xfrm>
            <a:off x="2147585" y="6004804"/>
            <a:ext cx="6792982" cy="400110"/>
          </a:xfrm>
          <a:prstGeom prst="rect">
            <a:avLst/>
          </a:prstGeom>
          <a:noFill/>
        </p:spPr>
        <p:txBody>
          <a:bodyPr wrap="square" rtlCol="0">
            <a:spAutoFit/>
          </a:bodyPr>
          <a:lstStyle/>
          <a:p>
            <a:r>
              <a:rPr lang="fr-BE" sz="2000" dirty="0" err="1">
                <a:solidFill>
                  <a:srgbClr val="0070C0"/>
                </a:solidFill>
              </a:rPr>
              <a:t>Voorschot</a:t>
            </a:r>
            <a:r>
              <a:rPr lang="fr-BE" sz="2000" dirty="0">
                <a:solidFill>
                  <a:srgbClr val="0070C0"/>
                </a:solidFill>
              </a:rPr>
              <a:t> van 80% </a:t>
            </a:r>
            <a:r>
              <a:rPr lang="fr-BE" sz="2000" dirty="0" err="1">
                <a:solidFill>
                  <a:srgbClr val="0070C0"/>
                </a:solidFill>
              </a:rPr>
              <a:t>beschikbaar</a:t>
            </a:r>
            <a:r>
              <a:rPr lang="fr-BE" sz="2000" dirty="0">
                <a:solidFill>
                  <a:srgbClr val="0070C0"/>
                </a:solidFill>
              </a:rPr>
              <a:t> </a:t>
            </a:r>
            <a:r>
              <a:rPr lang="fr-BE" sz="2000" dirty="0"/>
              <a:t>Disponibilité avance 80%   </a:t>
            </a:r>
            <a:r>
              <a:rPr lang="fr-BE" sz="2000" dirty="0">
                <a:sym typeface="Wingdings" panose="05000000000000000000" pitchFamily="2" charset="2"/>
              </a:rPr>
              <a:t></a:t>
            </a:r>
            <a:endParaRPr lang="fr-BE" sz="2000" dirty="0"/>
          </a:p>
        </p:txBody>
      </p:sp>
      <p:pic>
        <p:nvPicPr>
          <p:cNvPr id="4" name="Picture 3" descr="A black and white logo&#10;&#10;Description automatically generated">
            <a:extLst>
              <a:ext uri="{FF2B5EF4-FFF2-40B4-BE49-F238E27FC236}">
                <a16:creationId xmlns:a16="http://schemas.microsoft.com/office/drawing/2014/main" id="{38FD18D7-4AF6-D9EE-9933-D31B45A47D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91308" y="1680227"/>
            <a:ext cx="1200691" cy="1110343"/>
          </a:xfrm>
          <a:prstGeom prst="rect">
            <a:avLst/>
          </a:prstGeom>
        </p:spPr>
      </p:pic>
      <p:pic>
        <p:nvPicPr>
          <p:cNvPr id="5" name="Picture 2">
            <a:extLst>
              <a:ext uri="{FF2B5EF4-FFF2-40B4-BE49-F238E27FC236}">
                <a16:creationId xmlns:a16="http://schemas.microsoft.com/office/drawing/2014/main" id="{7BA3A630-8272-2C90-D0C5-F3FCC2E2CEA7}"/>
              </a:ext>
            </a:extLst>
          </p:cNvPr>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7137448" y="-4624"/>
            <a:ext cx="5054552" cy="168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C402AB7A-21A0-B394-3B0A-D88514039A87}"/>
              </a:ext>
            </a:extLst>
          </p:cNvPr>
          <p:cNvSpPr/>
          <p:nvPr/>
        </p:nvSpPr>
        <p:spPr>
          <a:xfrm>
            <a:off x="10642600" y="5785878"/>
            <a:ext cx="1015896" cy="10492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TextBox 8">
            <a:extLst>
              <a:ext uri="{FF2B5EF4-FFF2-40B4-BE49-F238E27FC236}">
                <a16:creationId xmlns:a16="http://schemas.microsoft.com/office/drawing/2014/main" id="{71FCB8DB-2842-60E9-ED5D-81696CECEC10}"/>
              </a:ext>
            </a:extLst>
          </p:cNvPr>
          <p:cNvSpPr txBox="1"/>
          <p:nvPr/>
        </p:nvSpPr>
        <p:spPr>
          <a:xfrm>
            <a:off x="10496577" y="6125842"/>
            <a:ext cx="1307941" cy="369332"/>
          </a:xfrm>
          <a:prstGeom prst="rect">
            <a:avLst/>
          </a:prstGeom>
          <a:noFill/>
        </p:spPr>
        <p:txBody>
          <a:bodyPr wrap="square" rtlCol="0">
            <a:spAutoFit/>
          </a:bodyPr>
          <a:lstStyle/>
          <a:p>
            <a:pPr algn="ctr"/>
            <a:r>
              <a:rPr lang="fr-BE" dirty="0" err="1">
                <a:solidFill>
                  <a:schemeClr val="bg1"/>
                </a:solidFill>
              </a:rPr>
              <a:t>Subsid</a:t>
            </a:r>
            <a:r>
              <a:rPr lang="fr-BE" dirty="0">
                <a:solidFill>
                  <a:schemeClr val="bg1"/>
                </a:solidFill>
              </a:rPr>
              <a:t>(i)e</a:t>
            </a:r>
          </a:p>
        </p:txBody>
      </p:sp>
      <p:sp>
        <p:nvSpPr>
          <p:cNvPr id="11" name="Oval 10">
            <a:extLst>
              <a:ext uri="{FF2B5EF4-FFF2-40B4-BE49-F238E27FC236}">
                <a16:creationId xmlns:a16="http://schemas.microsoft.com/office/drawing/2014/main" id="{B59A545C-2E22-1F4E-2D00-1778FFDDD936}"/>
              </a:ext>
            </a:extLst>
          </p:cNvPr>
          <p:cNvSpPr/>
          <p:nvPr/>
        </p:nvSpPr>
        <p:spPr>
          <a:xfrm>
            <a:off x="7187653" y="1746100"/>
            <a:ext cx="932923" cy="912099"/>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TextBox 13">
            <a:extLst>
              <a:ext uri="{FF2B5EF4-FFF2-40B4-BE49-F238E27FC236}">
                <a16:creationId xmlns:a16="http://schemas.microsoft.com/office/drawing/2014/main" id="{2697DA7C-E799-07C8-49C1-C48575E73596}"/>
              </a:ext>
            </a:extLst>
          </p:cNvPr>
          <p:cNvSpPr txBox="1"/>
          <p:nvPr/>
        </p:nvSpPr>
        <p:spPr>
          <a:xfrm>
            <a:off x="7244133" y="1988994"/>
            <a:ext cx="932923" cy="369332"/>
          </a:xfrm>
          <a:prstGeom prst="rect">
            <a:avLst/>
          </a:prstGeom>
          <a:noFill/>
        </p:spPr>
        <p:txBody>
          <a:bodyPr wrap="square" rtlCol="0">
            <a:spAutoFit/>
          </a:bodyPr>
          <a:lstStyle/>
          <a:p>
            <a:r>
              <a:rPr lang="fr-BE" dirty="0">
                <a:solidFill>
                  <a:schemeClr val="bg1"/>
                </a:solidFill>
              </a:rPr>
              <a:t>Dossier</a:t>
            </a:r>
          </a:p>
        </p:txBody>
      </p:sp>
    </p:spTree>
    <p:extLst>
      <p:ext uri="{BB962C8B-B14F-4D97-AF65-F5344CB8AC3E}">
        <p14:creationId xmlns:p14="http://schemas.microsoft.com/office/powerpoint/2010/main" val="418340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Freeform: Shape 31">
            <a:extLst>
              <a:ext uri="{FF2B5EF4-FFF2-40B4-BE49-F238E27FC236}">
                <a16:creationId xmlns:a16="http://schemas.microsoft.com/office/drawing/2014/main" id="{F6EF57EF-D042-41D3-83E8-41A1FE6C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3">
            <a:extLst>
              <a:ext uri="{FF2B5EF4-FFF2-40B4-BE49-F238E27FC236}">
                <a16:creationId xmlns:a16="http://schemas.microsoft.com/office/drawing/2014/main" id="{D00A59BB-A268-4F3E-9D41-CA265AF16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 3" descr="Image result for logo ville de bruxelles">
            <a:extLst>
              <a:ext uri="{FF2B5EF4-FFF2-40B4-BE49-F238E27FC236}">
                <a16:creationId xmlns:a16="http://schemas.microsoft.com/office/drawing/2014/main" id="{834EB713-C1BA-4312-A095-21446427EE50}"/>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8908868" y="2373170"/>
            <a:ext cx="3013166" cy="1641673"/>
          </a:xfrm>
          <a:prstGeom prst="rect">
            <a:avLst/>
          </a:prstGeom>
          <a:noFill/>
        </p:spPr>
      </p:pic>
      <p:sp>
        <p:nvSpPr>
          <p:cNvPr id="41" name="Freeform: Shape 35">
            <a:extLst>
              <a:ext uri="{FF2B5EF4-FFF2-40B4-BE49-F238E27FC236}">
                <a16:creationId xmlns:a16="http://schemas.microsoft.com/office/drawing/2014/main" id="{63794DCE-9D34-40DF-AB3F-06DA8ACCD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45006452-918C-4282-A72C-C9692B669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79F3315-2323-4050-9680-A177649F791A}"/>
              </a:ext>
            </a:extLst>
          </p:cNvPr>
          <p:cNvSpPr txBox="1"/>
          <p:nvPr/>
        </p:nvSpPr>
        <p:spPr>
          <a:xfrm>
            <a:off x="244548" y="291770"/>
            <a:ext cx="1167001" cy="307777"/>
          </a:xfrm>
          <a:prstGeom prst="rect">
            <a:avLst/>
          </a:prstGeom>
          <a:noFill/>
        </p:spPr>
        <p:txBody>
          <a:bodyPr wrap="square" rtlCol="0">
            <a:spAutoFit/>
          </a:bodyPr>
          <a:lstStyle/>
          <a:p>
            <a:r>
              <a:rPr lang="fr-BE" sz="1400" b="1" dirty="0">
                <a:solidFill>
                  <a:schemeClr val="bg1"/>
                </a:solidFill>
              </a:rPr>
              <a:t>4) Q &amp; A</a:t>
            </a:r>
          </a:p>
        </p:txBody>
      </p:sp>
      <p:sp>
        <p:nvSpPr>
          <p:cNvPr id="6" name="TextBox 5">
            <a:extLst>
              <a:ext uri="{FF2B5EF4-FFF2-40B4-BE49-F238E27FC236}">
                <a16:creationId xmlns:a16="http://schemas.microsoft.com/office/drawing/2014/main" id="{8EB8C541-E4A7-4362-B69C-763B0765BB23}"/>
              </a:ext>
            </a:extLst>
          </p:cNvPr>
          <p:cNvSpPr txBox="1"/>
          <p:nvPr/>
        </p:nvSpPr>
        <p:spPr>
          <a:xfrm>
            <a:off x="594804" y="2308699"/>
            <a:ext cx="9289425" cy="2831544"/>
          </a:xfrm>
          <a:prstGeom prst="rect">
            <a:avLst/>
          </a:prstGeom>
          <a:noFill/>
        </p:spPr>
        <p:txBody>
          <a:bodyPr wrap="square" rtlCol="0">
            <a:spAutoFit/>
          </a:bodyPr>
          <a:lstStyle/>
          <a:p>
            <a:pPr algn="ctr">
              <a:spcAft>
                <a:spcPts val="600"/>
              </a:spcAft>
            </a:pPr>
            <a:r>
              <a:rPr lang="fr-BE" sz="2400" b="1" dirty="0"/>
              <a:t>Vous avez des questions ?  Maintenant ou plus tard </a:t>
            </a:r>
          </a:p>
          <a:p>
            <a:pPr algn="ctr">
              <a:spcAft>
                <a:spcPts val="600"/>
              </a:spcAft>
            </a:pPr>
            <a:r>
              <a:rPr lang="nl-NL" sz="2400" b="1" dirty="0">
                <a:solidFill>
                  <a:srgbClr val="0070C0"/>
                </a:solidFill>
              </a:rPr>
              <a:t>U heeft vragen? Nu of later</a:t>
            </a:r>
          </a:p>
          <a:p>
            <a:pPr algn="ctr"/>
            <a:r>
              <a:rPr lang="nl-NL" sz="2400" b="1" dirty="0">
                <a:solidFill>
                  <a:srgbClr val="0070C0"/>
                </a:solidFill>
              </a:rPr>
              <a:t>Aarzel niet !</a:t>
            </a:r>
          </a:p>
          <a:p>
            <a:pPr algn="ctr"/>
            <a:r>
              <a:rPr lang="fr-BE" sz="2400" b="1" dirty="0"/>
              <a:t>N’hésitez pas !</a:t>
            </a:r>
          </a:p>
          <a:p>
            <a:endParaRPr lang="fr-BE" dirty="0"/>
          </a:p>
          <a:p>
            <a:r>
              <a:rPr lang="fr-BE" dirty="0"/>
              <a:t>Contact Coopération / </a:t>
            </a:r>
            <a:r>
              <a:rPr lang="fr-BE" dirty="0" err="1">
                <a:solidFill>
                  <a:srgbClr val="0070C0"/>
                </a:solidFill>
              </a:rPr>
              <a:t>ontwikkelingssamenwerking</a:t>
            </a:r>
            <a:r>
              <a:rPr lang="fr-BE" dirty="0"/>
              <a:t> : </a:t>
            </a:r>
            <a:r>
              <a:rPr lang="fr-BE" dirty="0">
                <a:solidFill>
                  <a:srgbClr val="FF0000"/>
                </a:solidFill>
                <a:hlinkClick r:id="rId3">
                  <a:extLst>
                    <a:ext uri="{A12FA001-AC4F-418D-AE19-62706E023703}">
                      <ahyp:hlinkClr xmlns:ahyp="http://schemas.microsoft.com/office/drawing/2018/hyperlinkcolor" val="tx"/>
                    </a:ext>
                  </a:extLst>
                </a:hlinkClick>
              </a:rPr>
              <a:t>nicolas.lieutenant@brucity.be</a:t>
            </a:r>
            <a:r>
              <a:rPr lang="fr-BE" dirty="0">
                <a:solidFill>
                  <a:srgbClr val="FF0000"/>
                </a:solidFill>
              </a:rPr>
              <a:t> </a:t>
            </a:r>
            <a:r>
              <a:rPr lang="fr-BE" dirty="0"/>
              <a:t>02 279 21 04</a:t>
            </a:r>
          </a:p>
          <a:p>
            <a:r>
              <a:rPr lang="fr-BE" dirty="0"/>
              <a:t>Contact Sensibilisation / </a:t>
            </a:r>
            <a:r>
              <a:rPr lang="fr-BE" dirty="0">
                <a:solidFill>
                  <a:srgbClr val="0070C0"/>
                </a:solidFill>
              </a:rPr>
              <a:t>mondiale vorming </a:t>
            </a:r>
            <a:r>
              <a:rPr lang="fr-BE" dirty="0"/>
              <a:t>: </a:t>
            </a:r>
            <a:r>
              <a:rPr lang="fr-BE" dirty="0">
                <a:solidFill>
                  <a:srgbClr val="FF0000"/>
                </a:solidFill>
                <a:hlinkClick r:id="rId4">
                  <a:extLst>
                    <a:ext uri="{A12FA001-AC4F-418D-AE19-62706E023703}">
                      <ahyp:hlinkClr xmlns:ahyp="http://schemas.microsoft.com/office/drawing/2018/hyperlinkcolor" val="tx"/>
                    </a:ext>
                  </a:extLst>
                </a:hlinkClick>
              </a:rPr>
              <a:t>myriam.boudis@brucity.be</a:t>
            </a:r>
            <a:r>
              <a:rPr lang="fr-BE" dirty="0">
                <a:solidFill>
                  <a:srgbClr val="FF0000"/>
                </a:solidFill>
              </a:rPr>
              <a:t> </a:t>
            </a:r>
            <a:r>
              <a:rPr lang="fr-BE" dirty="0"/>
              <a:t>02 279 21 16</a:t>
            </a:r>
          </a:p>
          <a:p>
            <a:endParaRPr lang="fr-BE" dirty="0"/>
          </a:p>
        </p:txBody>
      </p:sp>
      <p:pic>
        <p:nvPicPr>
          <p:cNvPr id="3" name="Picture 2" descr="A black and white logo&#10;&#10;Description automatically generated">
            <a:extLst>
              <a:ext uri="{FF2B5EF4-FFF2-40B4-BE49-F238E27FC236}">
                <a16:creationId xmlns:a16="http://schemas.microsoft.com/office/drawing/2014/main" id="{9B305D3B-F339-91DA-E4E0-20454D541E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6790" y="5438310"/>
            <a:ext cx="1535210" cy="1419690"/>
          </a:xfrm>
          <a:prstGeom prst="rect">
            <a:avLst/>
          </a:prstGeom>
        </p:spPr>
      </p:pic>
      <p:pic>
        <p:nvPicPr>
          <p:cNvPr id="5" name="Image 4">
            <a:extLst>
              <a:ext uri="{FF2B5EF4-FFF2-40B4-BE49-F238E27FC236}">
                <a16:creationId xmlns:a16="http://schemas.microsoft.com/office/drawing/2014/main" id="{7083549E-A6AD-A08C-8FD6-7A933BCD351E}"/>
              </a:ext>
            </a:extLst>
          </p:cNvPr>
          <p:cNvPicPr>
            <a:picLocks noChangeAspect="1"/>
          </p:cNvPicPr>
          <p:nvPr/>
        </p:nvPicPr>
        <p:blipFill>
          <a:blip r:embed="rId6"/>
          <a:stretch>
            <a:fillRect/>
          </a:stretch>
        </p:blipFill>
        <p:spPr>
          <a:xfrm>
            <a:off x="629126" y="4927600"/>
            <a:ext cx="1787955" cy="1787955"/>
          </a:xfrm>
          <a:prstGeom prst="rect">
            <a:avLst/>
          </a:prstGeom>
        </p:spPr>
      </p:pic>
    </p:spTree>
    <p:extLst>
      <p:ext uri="{BB962C8B-B14F-4D97-AF65-F5344CB8AC3E}">
        <p14:creationId xmlns:p14="http://schemas.microsoft.com/office/powerpoint/2010/main" val="178906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DB326A-D04E-95FD-CFC0-49CFA96D7F55}"/>
              </a:ext>
            </a:extLst>
          </p:cNvPr>
          <p:cNvSpPr>
            <a:spLocks noGrp="1"/>
          </p:cNvSpPr>
          <p:nvPr>
            <p:ph type="title"/>
          </p:nvPr>
        </p:nvSpPr>
        <p:spPr/>
        <p:txBody>
          <a:bodyPr/>
          <a:lstStyle/>
          <a:p>
            <a:r>
              <a:rPr lang="fr-BE" dirty="0"/>
              <a:t>NEWSLETTER 03/2024</a:t>
            </a:r>
          </a:p>
        </p:txBody>
      </p:sp>
      <p:pic>
        <p:nvPicPr>
          <p:cNvPr id="4" name="Image 3" descr="Une image contenant capture d’écran, motif, noir et blanc, Symétrie&#10;&#10;Description générée automatiquement">
            <a:extLst>
              <a:ext uri="{FF2B5EF4-FFF2-40B4-BE49-F238E27FC236}">
                <a16:creationId xmlns:a16="http://schemas.microsoft.com/office/drawing/2014/main" id="{9B8F4184-98D5-BA8C-D1B1-B73C8D669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2375" y="1776247"/>
            <a:ext cx="3986377" cy="3986377"/>
          </a:xfrm>
          <a:prstGeom prst="rect">
            <a:avLst/>
          </a:prstGeom>
        </p:spPr>
      </p:pic>
    </p:spTree>
    <p:extLst>
      <p:ext uri="{BB962C8B-B14F-4D97-AF65-F5344CB8AC3E}">
        <p14:creationId xmlns:p14="http://schemas.microsoft.com/office/powerpoint/2010/main" val="231959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E0F6-A2DF-4A5C-BA83-F2A84FBA51F3}"/>
              </a:ext>
            </a:extLst>
          </p:cNvPr>
          <p:cNvSpPr>
            <a:spLocks noGrp="1"/>
          </p:cNvSpPr>
          <p:nvPr>
            <p:ph type="ctrTitle"/>
          </p:nvPr>
        </p:nvSpPr>
        <p:spPr>
          <a:xfrm>
            <a:off x="-41820" y="1498620"/>
            <a:ext cx="12275640" cy="547212"/>
          </a:xfrm>
        </p:spPr>
        <p:txBody>
          <a:bodyPr>
            <a:normAutofit fontScale="90000"/>
          </a:bodyPr>
          <a:lstStyle/>
          <a:p>
            <a:r>
              <a:rPr lang="fr-BE" sz="2800" b="1" dirty="0">
                <a:latin typeface="Calibri" panose="020F0502020204030204" pitchFamily="34" charset="0"/>
                <a:cs typeface="Times New Roman" panose="02020603050405020304" pitchFamily="18" charset="0"/>
              </a:rPr>
              <a:t>Ville de Bruxelles - Solidarité Internationale / </a:t>
            </a:r>
            <a:r>
              <a:rPr lang="fr-BE" sz="2800" b="1" dirty="0" err="1">
                <a:solidFill>
                  <a:schemeClr val="accent1"/>
                </a:solidFill>
                <a:latin typeface="Calibri" panose="020F0502020204030204" pitchFamily="34" charset="0"/>
                <a:cs typeface="Times New Roman" panose="02020603050405020304" pitchFamily="18" charset="0"/>
              </a:rPr>
              <a:t>Stad</a:t>
            </a:r>
            <a:r>
              <a:rPr lang="fr-BE" sz="2800" b="1" dirty="0">
                <a:solidFill>
                  <a:schemeClr val="accent1"/>
                </a:solidFill>
                <a:latin typeface="Calibri" panose="020F0502020204030204" pitchFamily="34" charset="0"/>
                <a:cs typeface="Times New Roman" panose="02020603050405020304" pitchFamily="18" charset="0"/>
              </a:rPr>
              <a:t> Brussel – Internationale Solidariteit</a:t>
            </a:r>
            <a:endParaRPr lang="fr-BE" sz="2800" dirty="0">
              <a:solidFill>
                <a:schemeClr val="accent1"/>
              </a:solidFill>
            </a:endParaRPr>
          </a:p>
        </p:txBody>
      </p:sp>
      <p:sp>
        <p:nvSpPr>
          <p:cNvPr id="3" name="Subtitle 2">
            <a:extLst>
              <a:ext uri="{FF2B5EF4-FFF2-40B4-BE49-F238E27FC236}">
                <a16:creationId xmlns:a16="http://schemas.microsoft.com/office/drawing/2014/main" id="{F3D2439A-1CEF-4535-B96E-6F04ECA03E6B}"/>
              </a:ext>
            </a:extLst>
          </p:cNvPr>
          <p:cNvSpPr>
            <a:spLocks noGrp="1"/>
          </p:cNvSpPr>
          <p:nvPr>
            <p:ph type="subTitle" idx="1"/>
          </p:nvPr>
        </p:nvSpPr>
        <p:spPr>
          <a:xfrm>
            <a:off x="-83640" y="2450425"/>
            <a:ext cx="5944944" cy="2595085"/>
          </a:xfrm>
        </p:spPr>
        <p:txBody>
          <a:bodyPr>
            <a:normAutofit/>
          </a:bodyPr>
          <a:lstStyle/>
          <a:p>
            <a:pPr>
              <a:spcAft>
                <a:spcPts val="1200"/>
              </a:spcAft>
            </a:pPr>
            <a:r>
              <a:rPr lang="fr-BE" b="1" u="sng" dirty="0"/>
              <a:t>Appel à projets 2024 </a:t>
            </a:r>
            <a:r>
              <a:rPr lang="fr-BE" b="1" u="sng" dirty="0" err="1">
                <a:solidFill>
                  <a:schemeClr val="accent1"/>
                </a:solidFill>
              </a:rPr>
              <a:t>Projectoproep</a:t>
            </a:r>
            <a:endParaRPr lang="fr-BE" b="1" u="sng" dirty="0">
              <a:solidFill>
                <a:schemeClr val="accent1"/>
              </a:solidFill>
            </a:endParaRPr>
          </a:p>
          <a:p>
            <a:pPr marL="914400" lvl="1" indent="-457200" algn="l">
              <a:spcAft>
                <a:spcPts val="1200"/>
              </a:spcAft>
              <a:buFont typeface="Arial" panose="020B0604020202020204" pitchFamily="34" charset="0"/>
              <a:buChar char="•"/>
            </a:pPr>
            <a:r>
              <a:rPr lang="fr-BE" sz="2100" dirty="0"/>
              <a:t>Coopération / </a:t>
            </a:r>
            <a:r>
              <a:rPr lang="fr-BE" sz="2100" dirty="0" err="1">
                <a:solidFill>
                  <a:schemeClr val="accent1"/>
                </a:solidFill>
              </a:rPr>
              <a:t>Ontwikkelingssamenwerking</a:t>
            </a:r>
            <a:endParaRPr lang="fr-BE" sz="2100" dirty="0">
              <a:solidFill>
                <a:schemeClr val="accent1"/>
              </a:solidFill>
            </a:endParaRPr>
          </a:p>
          <a:p>
            <a:pPr marL="914400" lvl="1" indent="-457200" algn="l">
              <a:buFont typeface="Arial" panose="020B0604020202020204" pitchFamily="34" charset="0"/>
              <a:buChar char="•"/>
            </a:pPr>
            <a:r>
              <a:rPr lang="fr-BE" sz="2100" dirty="0"/>
              <a:t>Sensibilisation, information et éducation au développement / </a:t>
            </a:r>
            <a:r>
              <a:rPr lang="fr-BE" sz="2100" dirty="0" err="1">
                <a:solidFill>
                  <a:schemeClr val="accent1"/>
                </a:solidFill>
              </a:rPr>
              <a:t>Sensibilisatie</a:t>
            </a:r>
            <a:r>
              <a:rPr lang="fr-BE" sz="2100" dirty="0">
                <a:solidFill>
                  <a:schemeClr val="accent1"/>
                </a:solidFill>
              </a:rPr>
              <a:t>, </a:t>
            </a:r>
            <a:r>
              <a:rPr lang="fr-BE" sz="2100" dirty="0" err="1">
                <a:solidFill>
                  <a:schemeClr val="accent1"/>
                </a:solidFill>
              </a:rPr>
              <a:t>informatie</a:t>
            </a:r>
            <a:r>
              <a:rPr lang="fr-BE" sz="2100" dirty="0">
                <a:solidFill>
                  <a:schemeClr val="accent1"/>
                </a:solidFill>
              </a:rPr>
              <a:t> en mondiale vorming</a:t>
            </a:r>
          </a:p>
          <a:p>
            <a:pPr marL="914400" lvl="1" indent="-457200" algn="l">
              <a:buFont typeface="Arial" panose="020B0604020202020204" pitchFamily="34" charset="0"/>
              <a:buChar char="•"/>
            </a:pPr>
            <a:endParaRPr lang="fr-BE" dirty="0"/>
          </a:p>
          <a:p>
            <a:pPr marL="457200" indent="-457200" algn="l">
              <a:buAutoNum type="arabicParenR"/>
            </a:pPr>
            <a:endParaRPr lang="fr-BE" dirty="0"/>
          </a:p>
        </p:txBody>
      </p:sp>
      <p:sp>
        <p:nvSpPr>
          <p:cNvPr id="39" name="Freeform: Shape 31">
            <a:extLst>
              <a:ext uri="{FF2B5EF4-FFF2-40B4-BE49-F238E27FC236}">
                <a16:creationId xmlns:a16="http://schemas.microsoft.com/office/drawing/2014/main" id="{F6EF57EF-D042-41D3-83E8-41A1FE6C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3">
            <a:extLst>
              <a:ext uri="{FF2B5EF4-FFF2-40B4-BE49-F238E27FC236}">
                <a16:creationId xmlns:a16="http://schemas.microsoft.com/office/drawing/2014/main" id="{D00A59BB-A268-4F3E-9D41-CA265AF16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 3" descr="Image result for logo ville de bruxelles">
            <a:extLst>
              <a:ext uri="{FF2B5EF4-FFF2-40B4-BE49-F238E27FC236}">
                <a16:creationId xmlns:a16="http://schemas.microsoft.com/office/drawing/2014/main" id="{834EB713-C1BA-4312-A095-21446427EE50}"/>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9362095" y="-65913"/>
            <a:ext cx="2829905" cy="1407897"/>
          </a:xfrm>
          <a:prstGeom prst="rect">
            <a:avLst/>
          </a:prstGeom>
          <a:noFill/>
        </p:spPr>
      </p:pic>
      <p:sp>
        <p:nvSpPr>
          <p:cNvPr id="41" name="Freeform: Shape 35">
            <a:extLst>
              <a:ext uri="{FF2B5EF4-FFF2-40B4-BE49-F238E27FC236}">
                <a16:creationId xmlns:a16="http://schemas.microsoft.com/office/drawing/2014/main" id="{63794DCE-9D34-40DF-AB3F-06DA8ACCD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45006452-918C-4282-A72C-C9692B669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23A99A4A-B19A-5BC3-78BD-4DE98F7BEA93}"/>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6096000" y="2610913"/>
            <a:ext cx="53721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black and white logo&#10;&#10;Description automatically generated">
            <a:extLst>
              <a:ext uri="{FF2B5EF4-FFF2-40B4-BE49-F238E27FC236}">
                <a16:creationId xmlns:a16="http://schemas.microsoft.com/office/drawing/2014/main" id="{622F671C-70F5-E190-1C2B-158FE1244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6790" y="5438310"/>
            <a:ext cx="1535210" cy="1419690"/>
          </a:xfrm>
          <a:prstGeom prst="rect">
            <a:avLst/>
          </a:prstGeom>
        </p:spPr>
      </p:pic>
      <p:pic>
        <p:nvPicPr>
          <p:cNvPr id="7" name="Image 6">
            <a:extLst>
              <a:ext uri="{FF2B5EF4-FFF2-40B4-BE49-F238E27FC236}">
                <a16:creationId xmlns:a16="http://schemas.microsoft.com/office/drawing/2014/main" id="{5A5D22A1-D274-A716-B588-07D30DED424F}"/>
              </a:ext>
            </a:extLst>
          </p:cNvPr>
          <p:cNvPicPr>
            <a:picLocks noChangeAspect="1"/>
          </p:cNvPicPr>
          <p:nvPr/>
        </p:nvPicPr>
        <p:blipFill>
          <a:blip r:embed="rId5"/>
          <a:stretch>
            <a:fillRect/>
          </a:stretch>
        </p:blipFill>
        <p:spPr>
          <a:xfrm>
            <a:off x="786981" y="4557538"/>
            <a:ext cx="1785129" cy="1785129"/>
          </a:xfrm>
          <a:prstGeom prst="rect">
            <a:avLst/>
          </a:prstGeom>
        </p:spPr>
      </p:pic>
    </p:spTree>
    <p:extLst>
      <p:ext uri="{BB962C8B-B14F-4D97-AF65-F5344CB8AC3E}">
        <p14:creationId xmlns:p14="http://schemas.microsoft.com/office/powerpoint/2010/main" val="189012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C851-9CCD-4C12-857D-FD7F2AB56176}"/>
              </a:ext>
            </a:extLst>
          </p:cNvPr>
          <p:cNvSpPr>
            <a:spLocks noGrp="1"/>
          </p:cNvSpPr>
          <p:nvPr>
            <p:ph type="title"/>
          </p:nvPr>
        </p:nvSpPr>
        <p:spPr>
          <a:xfrm>
            <a:off x="2077375" y="259979"/>
            <a:ext cx="5004743" cy="1188720"/>
          </a:xfrm>
        </p:spPr>
        <p:txBody>
          <a:bodyPr>
            <a:normAutofit fontScale="90000"/>
          </a:bodyPr>
          <a:lstStyle/>
          <a:p>
            <a:r>
              <a:rPr lang="fr-BE" b="1" dirty="0"/>
              <a:t>Plan de la soirée / </a:t>
            </a:r>
            <a:r>
              <a:rPr lang="fr-BE" b="1" dirty="0">
                <a:solidFill>
                  <a:schemeClr val="accent1"/>
                </a:solidFill>
              </a:rPr>
              <a:t>Programma</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188D1137-BFA3-4203-B506-32441C9BE33D}"/>
              </a:ext>
            </a:extLst>
          </p:cNvPr>
          <p:cNvSpPr txBox="1"/>
          <p:nvPr/>
        </p:nvSpPr>
        <p:spPr>
          <a:xfrm>
            <a:off x="1168280" y="2180927"/>
            <a:ext cx="9565341" cy="4278094"/>
          </a:xfrm>
          <a:prstGeom prst="rect">
            <a:avLst/>
          </a:prstGeom>
          <a:noFill/>
        </p:spPr>
        <p:txBody>
          <a:bodyPr wrap="square" rtlCol="0">
            <a:spAutoFit/>
          </a:bodyPr>
          <a:lstStyle/>
          <a:p>
            <a:pPr marL="514350" indent="-514350">
              <a:spcBef>
                <a:spcPts val="1200"/>
              </a:spcBef>
              <a:spcAft>
                <a:spcPts val="1200"/>
              </a:spcAft>
              <a:buFont typeface="+mj-lt"/>
              <a:buAutoNum type="arabicPeriod"/>
            </a:pPr>
            <a:r>
              <a:rPr lang="fr-BE" sz="3200" dirty="0"/>
              <a:t>Les grandes lignes / les objectifs de l’appel à projets </a:t>
            </a:r>
            <a:r>
              <a:rPr lang="fr-BE" sz="3200" dirty="0" err="1">
                <a:solidFill>
                  <a:schemeClr val="accent1"/>
                </a:solidFill>
              </a:rPr>
              <a:t>Visie</a:t>
            </a:r>
            <a:r>
              <a:rPr lang="fr-BE" sz="3200" dirty="0">
                <a:solidFill>
                  <a:schemeClr val="accent1"/>
                </a:solidFill>
              </a:rPr>
              <a:t> en </a:t>
            </a:r>
            <a:r>
              <a:rPr lang="fr-BE" sz="3200" dirty="0" err="1">
                <a:solidFill>
                  <a:schemeClr val="accent1"/>
                </a:solidFill>
              </a:rPr>
              <a:t>aandachtspunten</a:t>
            </a:r>
            <a:r>
              <a:rPr lang="fr-BE" sz="3200" dirty="0">
                <a:solidFill>
                  <a:schemeClr val="accent1"/>
                </a:solidFill>
              </a:rPr>
              <a:t> van </a:t>
            </a:r>
            <a:r>
              <a:rPr lang="fr-BE" sz="3200" dirty="0" err="1">
                <a:solidFill>
                  <a:schemeClr val="accent1"/>
                </a:solidFill>
              </a:rPr>
              <a:t>projectoproep</a:t>
            </a:r>
            <a:endParaRPr lang="fr-BE" sz="3200" dirty="0">
              <a:solidFill>
                <a:schemeClr val="accent1"/>
              </a:solidFill>
            </a:endParaRPr>
          </a:p>
          <a:p>
            <a:pPr marL="514350" indent="-514350">
              <a:spcBef>
                <a:spcPts val="1200"/>
              </a:spcBef>
              <a:spcAft>
                <a:spcPts val="1200"/>
              </a:spcAft>
              <a:buFont typeface="+mj-lt"/>
              <a:buAutoNum type="arabicPeriod"/>
            </a:pPr>
            <a:r>
              <a:rPr lang="fr-BE" sz="3200" dirty="0"/>
              <a:t>Changements en 2024 / </a:t>
            </a:r>
            <a:r>
              <a:rPr lang="fr-BE" sz="3200" dirty="0" err="1">
                <a:solidFill>
                  <a:schemeClr val="accent1"/>
                </a:solidFill>
              </a:rPr>
              <a:t>Veranderingen</a:t>
            </a:r>
            <a:r>
              <a:rPr lang="fr-BE" sz="3200" dirty="0">
                <a:solidFill>
                  <a:schemeClr val="accent1"/>
                </a:solidFill>
              </a:rPr>
              <a:t> in 2024</a:t>
            </a:r>
          </a:p>
          <a:p>
            <a:pPr marL="514350" indent="-514350">
              <a:spcBef>
                <a:spcPts val="1200"/>
              </a:spcBef>
              <a:spcAft>
                <a:spcPts val="1200"/>
              </a:spcAft>
              <a:buFont typeface="+mj-lt"/>
              <a:buAutoNum type="arabicPeriod"/>
            </a:pPr>
            <a:r>
              <a:rPr lang="fr-BE" sz="3200" dirty="0"/>
              <a:t>Rappel sur le budget /</a:t>
            </a:r>
            <a:r>
              <a:rPr lang="fr-BE" sz="3200" dirty="0" err="1">
                <a:solidFill>
                  <a:schemeClr val="accent1"/>
                </a:solidFill>
              </a:rPr>
              <a:t>Voorwaarden</a:t>
            </a:r>
            <a:r>
              <a:rPr lang="fr-BE" sz="3200" dirty="0">
                <a:solidFill>
                  <a:schemeClr val="accent1"/>
                </a:solidFill>
              </a:rPr>
              <a:t> budget</a:t>
            </a:r>
          </a:p>
          <a:p>
            <a:pPr marL="514350" indent="-514350">
              <a:spcBef>
                <a:spcPts val="1200"/>
              </a:spcBef>
              <a:spcAft>
                <a:spcPts val="1200"/>
              </a:spcAft>
              <a:buFont typeface="+mj-lt"/>
              <a:buAutoNum type="arabicPeriod"/>
            </a:pPr>
            <a:r>
              <a:rPr lang="fr-BE" sz="3200" dirty="0">
                <a:solidFill>
                  <a:schemeClr val="accent1"/>
                </a:solidFill>
              </a:rPr>
              <a:t>Agenda / Deadlines</a:t>
            </a:r>
          </a:p>
          <a:p>
            <a:pPr marL="514350" indent="-514350">
              <a:spcBef>
                <a:spcPts val="1200"/>
              </a:spcBef>
              <a:spcAft>
                <a:spcPts val="1200"/>
              </a:spcAft>
              <a:buFont typeface="+mj-lt"/>
              <a:buAutoNum type="arabicPeriod"/>
            </a:pPr>
            <a:r>
              <a:rPr lang="fr-BE" sz="3200" dirty="0">
                <a:solidFill>
                  <a:schemeClr val="accent1"/>
                </a:solidFill>
              </a:rPr>
              <a:t>Q &amp; A</a:t>
            </a:r>
          </a:p>
        </p:txBody>
      </p:sp>
      <p:pic>
        <p:nvPicPr>
          <p:cNvPr id="13" name="Image 10">
            <a:extLst>
              <a:ext uri="{FF2B5EF4-FFF2-40B4-BE49-F238E27FC236}">
                <a16:creationId xmlns:a16="http://schemas.microsoft.com/office/drawing/2014/main" id="{588AB109-1D36-49E5-BBF0-C79B5556B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118" y="0"/>
            <a:ext cx="5109882" cy="1706018"/>
          </a:xfrm>
          <a:prstGeom prst="rect">
            <a:avLst/>
          </a:prstGeom>
        </p:spPr>
      </p:pic>
      <p:pic>
        <p:nvPicPr>
          <p:cNvPr id="4" name="Picture 3" descr="A black and white logo&#10;&#10;Description automatically generated">
            <a:extLst>
              <a:ext uri="{FF2B5EF4-FFF2-40B4-BE49-F238E27FC236}">
                <a16:creationId xmlns:a16="http://schemas.microsoft.com/office/drawing/2014/main" id="{CE74FAC8-7AF6-5509-AE61-B24B796F2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9560" y="5773782"/>
            <a:ext cx="1172440" cy="1084217"/>
          </a:xfrm>
          <a:prstGeom prst="rect">
            <a:avLst/>
          </a:prstGeom>
        </p:spPr>
      </p:pic>
      <p:pic>
        <p:nvPicPr>
          <p:cNvPr id="5" name="Picture 2">
            <a:extLst>
              <a:ext uri="{FF2B5EF4-FFF2-40B4-BE49-F238E27FC236}">
                <a16:creationId xmlns:a16="http://schemas.microsoft.com/office/drawing/2014/main" id="{03AD599B-D383-E6B9-F123-4F2581D8217F}"/>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7082117" y="2724"/>
            <a:ext cx="5109882" cy="170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077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C851-9CCD-4C12-857D-FD7F2AB56176}"/>
              </a:ext>
            </a:extLst>
          </p:cNvPr>
          <p:cNvSpPr>
            <a:spLocks noGrp="1"/>
          </p:cNvSpPr>
          <p:nvPr>
            <p:ph type="title"/>
          </p:nvPr>
        </p:nvSpPr>
        <p:spPr>
          <a:xfrm>
            <a:off x="1540914" y="187068"/>
            <a:ext cx="5440893" cy="1188720"/>
          </a:xfrm>
        </p:spPr>
        <p:txBody>
          <a:bodyPr>
            <a:normAutofit/>
          </a:bodyPr>
          <a:lstStyle/>
          <a:p>
            <a:pPr algn="ctr"/>
            <a:r>
              <a:rPr lang="fr-BE" sz="2400" dirty="0"/>
              <a:t>Vision stratégique de l’appel à projets</a:t>
            </a:r>
            <a:br>
              <a:rPr lang="fr-BE" sz="2400" dirty="0"/>
            </a:br>
            <a:r>
              <a:rPr lang="fr-BE" sz="2400" dirty="0" err="1">
                <a:solidFill>
                  <a:schemeClr val="accent1"/>
                </a:solidFill>
              </a:rPr>
              <a:t>Strategische</a:t>
            </a:r>
            <a:r>
              <a:rPr lang="fr-BE" sz="2400" dirty="0">
                <a:solidFill>
                  <a:schemeClr val="accent1"/>
                </a:solidFill>
              </a:rPr>
              <a:t> </a:t>
            </a:r>
            <a:r>
              <a:rPr lang="fr-BE" sz="2400" dirty="0" err="1">
                <a:solidFill>
                  <a:schemeClr val="accent1"/>
                </a:solidFill>
              </a:rPr>
              <a:t>visie</a:t>
            </a:r>
            <a:r>
              <a:rPr lang="fr-BE" sz="2400" dirty="0">
                <a:solidFill>
                  <a:schemeClr val="accent1"/>
                </a:solidFill>
              </a:rPr>
              <a:t> van de </a:t>
            </a:r>
            <a:r>
              <a:rPr lang="fr-BE" sz="2400" dirty="0" err="1">
                <a:solidFill>
                  <a:schemeClr val="accent1"/>
                </a:solidFill>
              </a:rPr>
              <a:t>projectoproep</a:t>
            </a:r>
            <a:endParaRPr lang="fr-BE" sz="2400" dirty="0">
              <a:solidFill>
                <a:schemeClr val="accent1"/>
              </a:solidFill>
            </a:endParaRP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20977B08-A0D2-4BD9-888F-E2DB25510D0D}"/>
              </a:ext>
            </a:extLst>
          </p:cNvPr>
          <p:cNvSpPr txBox="1"/>
          <p:nvPr/>
        </p:nvSpPr>
        <p:spPr>
          <a:xfrm>
            <a:off x="103833" y="187068"/>
            <a:ext cx="1437081" cy="738664"/>
          </a:xfrm>
          <a:prstGeom prst="rect">
            <a:avLst/>
          </a:prstGeom>
          <a:noFill/>
        </p:spPr>
        <p:txBody>
          <a:bodyPr wrap="square" rtlCol="0">
            <a:spAutoFit/>
          </a:bodyPr>
          <a:lstStyle/>
          <a:p>
            <a:r>
              <a:rPr lang="fr-BE" sz="1400" b="1" dirty="0"/>
              <a:t>1 ) Les grandes lignes</a:t>
            </a:r>
          </a:p>
          <a:p>
            <a:r>
              <a:rPr lang="fr-BE" sz="1400" b="1" dirty="0" err="1">
                <a:solidFill>
                  <a:schemeClr val="accent1"/>
                </a:solidFill>
              </a:rPr>
              <a:t>Hoofdlijnen</a:t>
            </a:r>
            <a:endParaRPr lang="fr-BE" sz="1400" b="1" dirty="0">
              <a:solidFill>
                <a:schemeClr val="accent1"/>
              </a:solidFill>
            </a:endParaRPr>
          </a:p>
        </p:txBody>
      </p:sp>
      <p:sp>
        <p:nvSpPr>
          <p:cNvPr id="6" name="Content Placeholder 5">
            <a:extLst>
              <a:ext uri="{FF2B5EF4-FFF2-40B4-BE49-F238E27FC236}">
                <a16:creationId xmlns:a16="http://schemas.microsoft.com/office/drawing/2014/main" id="{487643AC-03B6-4FE8-B819-5E4A422D7813}"/>
              </a:ext>
            </a:extLst>
          </p:cNvPr>
          <p:cNvSpPr>
            <a:spLocks noGrp="1"/>
          </p:cNvSpPr>
          <p:nvPr>
            <p:ph idx="1"/>
          </p:nvPr>
        </p:nvSpPr>
        <p:spPr>
          <a:xfrm>
            <a:off x="1088572" y="1787763"/>
            <a:ext cx="10990652" cy="3074320"/>
          </a:xfrm>
        </p:spPr>
        <p:txBody>
          <a:bodyPr>
            <a:normAutofit fontScale="92500" lnSpcReduction="10000"/>
          </a:bodyPr>
          <a:lstStyle/>
          <a:p>
            <a:pPr marL="0" indent="0" algn="just">
              <a:spcAft>
                <a:spcPts val="600"/>
              </a:spcAft>
              <a:buNone/>
            </a:pPr>
            <a:r>
              <a:rPr lang="fr-BE" sz="1800" b="1" u="none" strike="noStrike" kern="0" dirty="0">
                <a:effectLst/>
                <a:latin typeface="Calibri" panose="020F0502020204030204" pitchFamily="34" charset="0"/>
                <a:ea typeface="Times New Roman" panose="02020603050405020304" pitchFamily="18" charset="0"/>
                <a:cs typeface="Times New Roman" panose="02020603050405020304" pitchFamily="18" charset="0"/>
              </a:rPr>
              <a:t>Public cible : associations et institutions actives à la Ville de Bruxelles (commune) / </a:t>
            </a:r>
            <a:r>
              <a:rPr lang="nl-NL" sz="1800" b="1" u="none" strike="noStrike" kern="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Doelgroep: verenigingen en instellingen actief in Brussel Stad (gemeente)</a:t>
            </a:r>
            <a:endParaRPr lang="fr-BE" sz="1800" b="1" u="none" strike="noStrike" kern="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Aft>
                <a:spcPts val="600"/>
              </a:spcAft>
              <a:buNone/>
            </a:pPr>
            <a:r>
              <a:rPr lang="fr-BE" sz="1500" b="1" u="none" strike="noStrike" kern="0" dirty="0">
                <a:effectLst/>
                <a:latin typeface="Calibri" panose="020F0502020204030204" pitchFamily="34" charset="0"/>
                <a:ea typeface="Times New Roman" panose="02020603050405020304" pitchFamily="18" charset="0"/>
                <a:cs typeface="Times New Roman" panose="02020603050405020304" pitchFamily="18" charset="0"/>
              </a:rPr>
              <a:t>Des subsides à des projets de coopération internationale à l’étranger (liste OCDE) dans une logique de développement durable, tout en ayant un impact direct sur les populations ciblées.</a:t>
            </a:r>
            <a:r>
              <a:rPr lang="fr-BE" sz="1500" b="1" u="none" strike="noStrike" kern="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nl-NL" sz="1500" b="1" dirty="0">
                <a:solidFill>
                  <a:schemeClr val="accent1"/>
                </a:solidFill>
              </a:rPr>
              <a:t>Ontwikkelingsprojecten in het buitenland in een duurzame ontwikkelingslogica, met een directe impact op de doelgroepen. </a:t>
            </a:r>
            <a:r>
              <a:rPr lang="fr-BE" sz="1500" b="1" kern="0" dirty="0">
                <a:highlight>
                  <a:srgbClr val="FFFF00"/>
                </a:highligh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fr-BE" sz="1500" b="1" u="sng" kern="0" dirty="0">
                <a:highlight>
                  <a:srgbClr val="FFFF00"/>
                </a:highlight>
                <a:latin typeface="Calibri" panose="020F0502020204030204" pitchFamily="34" charset="0"/>
                <a:cs typeface="Times New Roman" panose="02020603050405020304" pitchFamily="18" charset="0"/>
              </a:rPr>
              <a:t>Budget total maximal = 50.000 € = </a:t>
            </a:r>
            <a:r>
              <a:rPr lang="fr-BE" sz="1500" b="1" u="sng" dirty="0">
                <a:solidFill>
                  <a:schemeClr val="accent1"/>
                </a:solidFill>
                <a:highlight>
                  <a:srgbClr val="FFFF00"/>
                </a:highlight>
              </a:rPr>
              <a:t>Max </a:t>
            </a:r>
            <a:r>
              <a:rPr lang="fr-BE" sz="1500" b="1" u="sng" dirty="0" err="1">
                <a:solidFill>
                  <a:schemeClr val="accent1"/>
                </a:solidFill>
                <a:highlight>
                  <a:srgbClr val="FFFF00"/>
                </a:highlight>
              </a:rPr>
              <a:t>totaal</a:t>
            </a:r>
            <a:r>
              <a:rPr lang="fr-BE" sz="1500" b="1" u="sng" dirty="0">
                <a:solidFill>
                  <a:schemeClr val="accent1"/>
                </a:solidFill>
                <a:highlight>
                  <a:srgbClr val="FFFF00"/>
                </a:highlight>
              </a:rPr>
              <a:t> budget van het </a:t>
            </a:r>
            <a:r>
              <a:rPr lang="fr-BE" sz="1500" b="1" u="sng" dirty="0" err="1">
                <a:solidFill>
                  <a:schemeClr val="accent1"/>
                </a:solidFill>
                <a:highlight>
                  <a:srgbClr val="FFFF00"/>
                </a:highlight>
              </a:rPr>
              <a:t>project</a:t>
            </a:r>
            <a:r>
              <a:rPr lang="fr-BE" sz="1500" b="1" u="sng" dirty="0">
                <a:solidFill>
                  <a:schemeClr val="accent1"/>
                </a:solidFill>
                <a:highlight>
                  <a:srgbClr val="FFFF00"/>
                </a:highlight>
              </a:rPr>
              <a:t> </a:t>
            </a:r>
          </a:p>
          <a:p>
            <a:pPr marL="0" indent="0" algn="just">
              <a:spcAft>
                <a:spcPts val="600"/>
              </a:spcAft>
              <a:buNone/>
            </a:pPr>
            <a:r>
              <a:rPr lang="fr-BE" sz="1500" b="1" u="none" strike="noStrike" kern="0" dirty="0">
                <a:effectLst/>
                <a:latin typeface="Calibri" panose="020F0502020204030204" pitchFamily="34" charset="0"/>
                <a:ea typeface="Times New Roman" panose="02020603050405020304" pitchFamily="18" charset="0"/>
                <a:cs typeface="Times New Roman" panose="02020603050405020304" pitchFamily="18" charset="0"/>
              </a:rPr>
              <a:t>Des subsides à des projets d’information, de sensibilisation et d’éducation au développement touchant à des thématiques de solidarité internationale. </a:t>
            </a:r>
            <a:r>
              <a:rPr lang="nl-NL" sz="1500" b="1" dirty="0">
                <a:solidFill>
                  <a:schemeClr val="accent1"/>
                </a:solidFill>
              </a:rPr>
              <a:t>Projecten voor informatie, sensibilisatie en ontwikkelingseducatie rond het thema internationale solidariteit </a:t>
            </a:r>
            <a:br>
              <a:rPr lang="nl-NL" sz="1500" b="1" dirty="0">
                <a:solidFill>
                  <a:schemeClr val="accent1"/>
                </a:solidFill>
              </a:rPr>
            </a:br>
            <a:r>
              <a:rPr lang="fr-BE" sz="1500" b="1" kern="0" dirty="0">
                <a:highlight>
                  <a:srgbClr val="FFFF00"/>
                </a:highligh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fr-BE" sz="1500" b="1" u="sng" kern="0" dirty="0">
                <a:highlight>
                  <a:srgbClr val="FFFF00"/>
                </a:highlight>
                <a:latin typeface="Calibri" panose="020F0502020204030204" pitchFamily="34" charset="0"/>
                <a:cs typeface="Times New Roman" panose="02020603050405020304" pitchFamily="18" charset="0"/>
              </a:rPr>
              <a:t>Budget total maximal = 30.000 € = </a:t>
            </a:r>
            <a:r>
              <a:rPr lang="fr-BE" sz="1500" b="1" u="sng" dirty="0">
                <a:solidFill>
                  <a:schemeClr val="accent1"/>
                </a:solidFill>
                <a:highlight>
                  <a:srgbClr val="FFFF00"/>
                </a:highlight>
              </a:rPr>
              <a:t>Max </a:t>
            </a:r>
            <a:r>
              <a:rPr lang="fr-BE" sz="1500" b="1" u="sng" dirty="0" err="1">
                <a:solidFill>
                  <a:schemeClr val="accent1"/>
                </a:solidFill>
                <a:highlight>
                  <a:srgbClr val="FFFF00"/>
                </a:highlight>
              </a:rPr>
              <a:t>totaal</a:t>
            </a:r>
            <a:r>
              <a:rPr lang="fr-BE" sz="1500" b="1" u="sng" dirty="0">
                <a:solidFill>
                  <a:schemeClr val="accent1"/>
                </a:solidFill>
                <a:highlight>
                  <a:srgbClr val="FFFF00"/>
                </a:highlight>
              </a:rPr>
              <a:t> budget van het </a:t>
            </a:r>
            <a:r>
              <a:rPr lang="fr-BE" sz="1500" b="1" u="sng" dirty="0" err="1">
                <a:solidFill>
                  <a:schemeClr val="accent1"/>
                </a:solidFill>
                <a:highlight>
                  <a:srgbClr val="FFFF00"/>
                </a:highlight>
              </a:rPr>
              <a:t>project</a:t>
            </a:r>
            <a:r>
              <a:rPr lang="fr-BE" sz="1500" b="1" u="sng" dirty="0">
                <a:solidFill>
                  <a:schemeClr val="accent1"/>
                </a:solidFill>
                <a:highlight>
                  <a:srgbClr val="FFFF00"/>
                </a:highlight>
              </a:rPr>
              <a:t> </a:t>
            </a:r>
          </a:p>
          <a:p>
            <a:pPr marL="0" indent="0" algn="just">
              <a:spcAft>
                <a:spcPts val="600"/>
              </a:spcAft>
              <a:buNone/>
            </a:pPr>
            <a:r>
              <a:rPr lang="fr-BE" sz="1500" dirty="0">
                <a:effectLst/>
                <a:latin typeface="Calibri" panose="020F0502020204030204" pitchFamily="34" charset="0"/>
                <a:ea typeface="Times New Roman" panose="02020603050405020304" pitchFamily="18" charset="0"/>
                <a:cs typeface="Times New Roman" panose="02020603050405020304" pitchFamily="18" charset="0"/>
              </a:rPr>
              <a:t>En tant que pouvoir local, la Ville de Bruxelles favorise le renforcement de petites ou moyennes initiatives de Solidarité internationale émanant de structures locales dont la bonne connaissance du terrain, par l’expertise personnelle et/ou professionnelle, est bien identifiable</a:t>
            </a:r>
            <a:r>
              <a:rPr lang="fr-BE" sz="1500" dirty="0">
                <a:latin typeface="Calibri" panose="020F0502020204030204" pitchFamily="34" charset="0"/>
                <a:ea typeface="Times New Roman" panose="02020603050405020304" pitchFamily="18" charset="0"/>
                <a:cs typeface="Times New Roman" panose="02020603050405020304" pitchFamily="18" charset="0"/>
              </a:rPr>
              <a:t> / </a:t>
            </a:r>
            <a:r>
              <a:rPr lang="nl-NL" sz="1500" dirty="0">
                <a:solidFill>
                  <a:schemeClr val="accent1"/>
                </a:solidFill>
                <a:latin typeface="Calibri" panose="020F0502020204030204" pitchFamily="34" charset="0"/>
                <a:cs typeface="Times New Roman" panose="02020603050405020304" pitchFamily="18" charset="0"/>
              </a:rPr>
              <a:t>Als lokaal bestuur wil de Stad Brussel extra aandacht besteden aan kleine en middelgrote initiatieven voor internationale solidariteit die uitgaan van lokale structuren die een grondige terreinkennis staven met een persoonlijke en/of een professionele expertise</a:t>
            </a:r>
            <a:r>
              <a:rPr lang="fr-BE" sz="1500" dirty="0">
                <a:solidFill>
                  <a:schemeClr val="accent1"/>
                </a:solidFill>
                <a:latin typeface="Calibri" panose="020F0502020204030204" pitchFamily="34" charset="0"/>
                <a:cs typeface="Times New Roman" panose="02020603050405020304" pitchFamily="18" charset="0"/>
              </a:rPr>
              <a:t>.</a:t>
            </a:r>
            <a:endParaRPr lang="fr-BE" sz="15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BE" dirty="0"/>
          </a:p>
        </p:txBody>
      </p:sp>
      <p:sp>
        <p:nvSpPr>
          <p:cNvPr id="16" name="Rectangle 15">
            <a:extLst>
              <a:ext uri="{FF2B5EF4-FFF2-40B4-BE49-F238E27FC236}">
                <a16:creationId xmlns:a16="http://schemas.microsoft.com/office/drawing/2014/main" id="{122BD430-2161-4FF6-B5E8-18A125A8AAA7}"/>
              </a:ext>
            </a:extLst>
          </p:cNvPr>
          <p:cNvSpPr/>
          <p:nvPr/>
        </p:nvSpPr>
        <p:spPr>
          <a:xfrm>
            <a:off x="263337" y="5077464"/>
            <a:ext cx="3567953" cy="134366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Budget total de l’appel : 150.000 €</a:t>
            </a:r>
          </a:p>
          <a:p>
            <a:pPr algn="ctr"/>
            <a:r>
              <a:rPr lang="fr-BE" dirty="0" err="1">
                <a:solidFill>
                  <a:schemeClr val="accent1"/>
                </a:solidFill>
              </a:rPr>
              <a:t>Totaal</a:t>
            </a:r>
            <a:r>
              <a:rPr lang="fr-BE" dirty="0">
                <a:solidFill>
                  <a:schemeClr val="accent1"/>
                </a:solidFill>
              </a:rPr>
              <a:t> budget</a:t>
            </a:r>
          </a:p>
        </p:txBody>
      </p:sp>
      <p:sp>
        <p:nvSpPr>
          <p:cNvPr id="17" name="Rectangle 16">
            <a:extLst>
              <a:ext uri="{FF2B5EF4-FFF2-40B4-BE49-F238E27FC236}">
                <a16:creationId xmlns:a16="http://schemas.microsoft.com/office/drawing/2014/main" id="{0C7C781F-2EE0-4C24-87AE-1469A1F3CBD0}"/>
              </a:ext>
            </a:extLst>
          </p:cNvPr>
          <p:cNvSpPr/>
          <p:nvPr/>
        </p:nvSpPr>
        <p:spPr>
          <a:xfrm>
            <a:off x="5848349" y="4695533"/>
            <a:ext cx="4545106" cy="70717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Budget sensibilisation /</a:t>
            </a:r>
            <a:r>
              <a:rPr lang="fr-BE" dirty="0">
                <a:solidFill>
                  <a:schemeClr val="accent1"/>
                </a:solidFill>
              </a:rPr>
              <a:t> </a:t>
            </a:r>
            <a:r>
              <a:rPr lang="fr-BE" dirty="0" err="1">
                <a:solidFill>
                  <a:schemeClr val="accent1"/>
                </a:solidFill>
              </a:rPr>
              <a:t>sensibilisatie</a:t>
            </a:r>
            <a:r>
              <a:rPr lang="fr-BE" dirty="0">
                <a:solidFill>
                  <a:schemeClr val="accent1"/>
                </a:solidFill>
              </a:rPr>
              <a:t> </a:t>
            </a:r>
            <a:r>
              <a:rPr lang="fr-BE" dirty="0"/>
              <a:t>– max </a:t>
            </a:r>
            <a:r>
              <a:rPr lang="fr-BE" b="1" dirty="0">
                <a:solidFill>
                  <a:srgbClr val="FF0000"/>
                </a:solidFill>
              </a:rPr>
              <a:t>4.000 €</a:t>
            </a:r>
          </a:p>
        </p:txBody>
      </p:sp>
      <p:sp>
        <p:nvSpPr>
          <p:cNvPr id="20" name="Rectangle 19">
            <a:extLst>
              <a:ext uri="{FF2B5EF4-FFF2-40B4-BE49-F238E27FC236}">
                <a16:creationId xmlns:a16="http://schemas.microsoft.com/office/drawing/2014/main" id="{98910D6D-4E2E-4615-864A-C259AF7A3766}"/>
              </a:ext>
            </a:extLst>
          </p:cNvPr>
          <p:cNvSpPr/>
          <p:nvPr/>
        </p:nvSpPr>
        <p:spPr>
          <a:xfrm>
            <a:off x="5848349" y="5784840"/>
            <a:ext cx="4545105" cy="70717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Budget Coopération /</a:t>
            </a:r>
            <a:r>
              <a:rPr lang="fr-BE" dirty="0">
                <a:solidFill>
                  <a:schemeClr val="accent1"/>
                </a:solidFill>
              </a:rPr>
              <a:t> </a:t>
            </a:r>
            <a:r>
              <a:rPr lang="fr-BE" dirty="0" err="1">
                <a:solidFill>
                  <a:schemeClr val="accent1"/>
                </a:solidFill>
              </a:rPr>
              <a:t>ontwikkeling</a:t>
            </a:r>
            <a:r>
              <a:rPr lang="fr-BE" dirty="0">
                <a:solidFill>
                  <a:schemeClr val="accent1"/>
                </a:solidFill>
              </a:rPr>
              <a:t> </a:t>
            </a:r>
            <a:r>
              <a:rPr lang="fr-BE" dirty="0"/>
              <a:t>– max </a:t>
            </a:r>
            <a:r>
              <a:rPr lang="fr-BE" b="1" dirty="0">
                <a:solidFill>
                  <a:srgbClr val="FF0000"/>
                </a:solidFill>
              </a:rPr>
              <a:t>8.000 € </a:t>
            </a:r>
            <a:endParaRPr lang="fr-BE" b="1" baseline="30000" dirty="0">
              <a:solidFill>
                <a:srgbClr val="FF0000"/>
              </a:solidFill>
            </a:endParaRPr>
          </a:p>
        </p:txBody>
      </p:sp>
      <p:cxnSp>
        <p:nvCxnSpPr>
          <p:cNvPr id="22" name="Straight Arrow Connector 21">
            <a:extLst>
              <a:ext uri="{FF2B5EF4-FFF2-40B4-BE49-F238E27FC236}">
                <a16:creationId xmlns:a16="http://schemas.microsoft.com/office/drawing/2014/main" id="{C9DB7E89-66FF-402C-936B-FC73F9E7E7DA}"/>
              </a:ext>
            </a:extLst>
          </p:cNvPr>
          <p:cNvCxnSpPr>
            <a:cxnSpLocks/>
          </p:cNvCxnSpPr>
          <p:nvPr/>
        </p:nvCxnSpPr>
        <p:spPr>
          <a:xfrm flipV="1">
            <a:off x="3831290" y="5047271"/>
            <a:ext cx="2017059" cy="57874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13363246-9E78-4C9A-9C02-3A245563557F}"/>
              </a:ext>
            </a:extLst>
          </p:cNvPr>
          <p:cNvCxnSpPr>
            <a:cxnSpLocks/>
          </p:cNvCxnSpPr>
          <p:nvPr/>
        </p:nvCxnSpPr>
        <p:spPr>
          <a:xfrm>
            <a:off x="3809323" y="5902051"/>
            <a:ext cx="2039026" cy="33752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18" name="Group 17">
            <a:extLst>
              <a:ext uri="{FF2B5EF4-FFF2-40B4-BE49-F238E27FC236}">
                <a16:creationId xmlns:a16="http://schemas.microsoft.com/office/drawing/2014/main" id="{83EA71B4-9E4F-4DE5-B15E-BDB65431E626}"/>
              </a:ext>
            </a:extLst>
          </p:cNvPr>
          <p:cNvGrpSpPr/>
          <p:nvPr/>
        </p:nvGrpSpPr>
        <p:grpSpPr>
          <a:xfrm>
            <a:off x="4284383" y="5082703"/>
            <a:ext cx="990900" cy="578746"/>
            <a:chOff x="5943" y="1194081"/>
            <a:chExt cx="1780894" cy="1592108"/>
          </a:xfrm>
        </p:grpSpPr>
        <p:sp>
          <p:nvSpPr>
            <p:cNvPr id="19" name="Rectangle: Rounded Corners 18">
              <a:extLst>
                <a:ext uri="{FF2B5EF4-FFF2-40B4-BE49-F238E27FC236}">
                  <a16:creationId xmlns:a16="http://schemas.microsoft.com/office/drawing/2014/main" id="{5E5E1007-C957-4178-9B49-EA14E55EB7CC}"/>
                </a:ext>
              </a:extLst>
            </p:cNvPr>
            <p:cNvSpPr/>
            <p:nvPr/>
          </p:nvSpPr>
          <p:spPr>
            <a:xfrm>
              <a:off x="5943" y="1194081"/>
              <a:ext cx="1780894" cy="159210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fr-BE"/>
            </a:p>
          </p:txBody>
        </p:sp>
        <mc:AlternateContent xmlns:mc="http://schemas.openxmlformats.org/markup-compatibility/2006" xmlns:a14="http://schemas.microsoft.com/office/drawing/2010/main">
          <mc:Choice Requires="a14">
            <p:sp>
              <p:nvSpPr>
                <p:cNvPr id="21" name="Rectangle: Rounded Corners 4">
                  <a:extLst>
                    <a:ext uri="{FF2B5EF4-FFF2-40B4-BE49-F238E27FC236}">
                      <a16:creationId xmlns:a16="http://schemas.microsoft.com/office/drawing/2014/main" id="{3972F004-887B-4C80-8C72-44FB62E9EA32}"/>
                    </a:ext>
                  </a:extLst>
                </p:cNvPr>
                <p:cNvSpPr txBox="1"/>
                <p:nvPr/>
              </p:nvSpPr>
              <p:spPr>
                <a:xfrm>
                  <a:off x="161383" y="1313800"/>
                  <a:ext cx="1625454" cy="14664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14:m>
                    <m:oMath xmlns:m="http://schemas.openxmlformats.org/officeDocument/2006/math">
                      <m:r>
                        <a:rPr lang="fr-BE" sz="2200" i="1" smtClean="0">
                          <a:latin typeface="Cambria Math" panose="02040503050406030204" pitchFamily="18" charset="0"/>
                          <a:ea typeface="Cambria Math" panose="02040503050406030204" pitchFamily="18" charset="0"/>
                        </a:rPr>
                        <m:t>±</m:t>
                      </m:r>
                    </m:oMath>
                  </a14:m>
                  <a:r>
                    <a:rPr lang="fr-BE" sz="2200" dirty="0"/>
                    <a:t>40%</a:t>
                  </a:r>
                  <a:endParaRPr lang="fr-BE" sz="2200" kern="1200" dirty="0"/>
                </a:p>
              </p:txBody>
            </p:sp>
          </mc:Choice>
          <mc:Fallback xmlns="">
            <p:sp>
              <p:nvSpPr>
                <p:cNvPr id="21" name="Rectangle: Rounded Corners 4">
                  <a:extLst>
                    <a:ext uri="{FF2B5EF4-FFF2-40B4-BE49-F238E27FC236}">
                      <a16:creationId xmlns:a16="http://schemas.microsoft.com/office/drawing/2014/main" id="{3972F004-887B-4C80-8C72-44FB62E9EA32}"/>
                    </a:ext>
                  </a:extLst>
                </p:cNvPr>
                <p:cNvSpPr txBox="1">
                  <a:spLocks noRot="1" noChangeAspect="1" noMove="1" noResize="1" noEditPoints="1" noAdjustHandles="1" noChangeArrowheads="1" noChangeShapeType="1" noTextEdit="1"/>
                </p:cNvSpPr>
                <p:nvPr/>
              </p:nvSpPr>
              <p:spPr>
                <a:xfrm>
                  <a:off x="161383" y="1313800"/>
                  <a:ext cx="1625454" cy="1466477"/>
                </a:xfrm>
                <a:prstGeom prst="rect">
                  <a:avLst/>
                </a:prstGeom>
                <a:blipFill>
                  <a:blip r:embed="rId3"/>
                  <a:stretch>
                    <a:fillRect r="-7432" b="-10227"/>
                  </a:stretch>
                </a:blipFill>
              </p:spPr>
              <p:txBody>
                <a:bodyPr/>
                <a:lstStyle/>
                <a:p>
                  <a:r>
                    <a:rPr lang="fr-BE">
                      <a:noFill/>
                    </a:rPr>
                    <a:t> </a:t>
                  </a:r>
                </a:p>
              </p:txBody>
            </p:sp>
          </mc:Fallback>
        </mc:AlternateContent>
      </p:grpSp>
      <p:grpSp>
        <p:nvGrpSpPr>
          <p:cNvPr id="27" name="Group 26">
            <a:extLst>
              <a:ext uri="{FF2B5EF4-FFF2-40B4-BE49-F238E27FC236}">
                <a16:creationId xmlns:a16="http://schemas.microsoft.com/office/drawing/2014/main" id="{45CFBBF5-FC24-41A7-925F-4A682637A3D9}"/>
              </a:ext>
            </a:extLst>
          </p:cNvPr>
          <p:cNvGrpSpPr/>
          <p:nvPr/>
        </p:nvGrpSpPr>
        <p:grpSpPr>
          <a:xfrm>
            <a:off x="4284383" y="5846022"/>
            <a:ext cx="990900" cy="578746"/>
            <a:chOff x="5943" y="1194081"/>
            <a:chExt cx="1780894" cy="1592108"/>
          </a:xfrm>
        </p:grpSpPr>
        <p:sp>
          <p:nvSpPr>
            <p:cNvPr id="28" name="Rectangle: Rounded Corners 27">
              <a:extLst>
                <a:ext uri="{FF2B5EF4-FFF2-40B4-BE49-F238E27FC236}">
                  <a16:creationId xmlns:a16="http://schemas.microsoft.com/office/drawing/2014/main" id="{5A600135-420D-4B7A-B943-812C8411C806}"/>
                </a:ext>
              </a:extLst>
            </p:cNvPr>
            <p:cNvSpPr/>
            <p:nvPr/>
          </p:nvSpPr>
          <p:spPr>
            <a:xfrm>
              <a:off x="5943" y="1194081"/>
              <a:ext cx="1780894" cy="159210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fr-BE"/>
            </a:p>
          </p:txBody>
        </p:sp>
        <mc:AlternateContent xmlns:mc="http://schemas.openxmlformats.org/markup-compatibility/2006" xmlns:a14="http://schemas.microsoft.com/office/drawing/2010/main">
          <mc:Choice Requires="a14">
            <p:sp>
              <p:nvSpPr>
                <p:cNvPr id="29" name="Rectangle: Rounded Corners 4">
                  <a:extLst>
                    <a:ext uri="{FF2B5EF4-FFF2-40B4-BE49-F238E27FC236}">
                      <a16:creationId xmlns:a16="http://schemas.microsoft.com/office/drawing/2014/main" id="{4EA4B10E-A044-4065-B307-FA883FDD4C57}"/>
                    </a:ext>
                  </a:extLst>
                </p:cNvPr>
                <p:cNvSpPr txBox="1"/>
                <p:nvPr/>
              </p:nvSpPr>
              <p:spPr>
                <a:xfrm>
                  <a:off x="161383" y="1313800"/>
                  <a:ext cx="1625454" cy="14664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14:m>
                    <m:oMath xmlns:m="http://schemas.openxmlformats.org/officeDocument/2006/math">
                      <m:r>
                        <a:rPr lang="fr-BE" sz="2200" i="1" smtClean="0">
                          <a:latin typeface="Cambria Math" panose="02040503050406030204" pitchFamily="18" charset="0"/>
                          <a:ea typeface="Cambria Math" panose="02040503050406030204" pitchFamily="18" charset="0"/>
                        </a:rPr>
                        <m:t>±</m:t>
                      </m:r>
                    </m:oMath>
                  </a14:m>
                  <a:r>
                    <a:rPr lang="fr-BE" sz="2200" dirty="0"/>
                    <a:t>60%</a:t>
                  </a:r>
                  <a:endParaRPr lang="fr-BE" sz="2200" kern="1200" dirty="0"/>
                </a:p>
              </p:txBody>
            </p:sp>
          </mc:Choice>
          <mc:Fallback xmlns="">
            <p:sp>
              <p:nvSpPr>
                <p:cNvPr id="29" name="Rectangle: Rounded Corners 4">
                  <a:extLst>
                    <a:ext uri="{FF2B5EF4-FFF2-40B4-BE49-F238E27FC236}">
                      <a16:creationId xmlns:a16="http://schemas.microsoft.com/office/drawing/2014/main" id="{4EA4B10E-A044-4065-B307-FA883FDD4C57}"/>
                    </a:ext>
                  </a:extLst>
                </p:cNvPr>
                <p:cNvSpPr txBox="1">
                  <a:spLocks noRot="1" noChangeAspect="1" noMove="1" noResize="1" noEditPoints="1" noAdjustHandles="1" noChangeArrowheads="1" noChangeShapeType="1" noTextEdit="1"/>
                </p:cNvSpPr>
                <p:nvPr/>
              </p:nvSpPr>
              <p:spPr>
                <a:xfrm>
                  <a:off x="161383" y="1313800"/>
                  <a:ext cx="1625454" cy="1466477"/>
                </a:xfrm>
                <a:prstGeom prst="rect">
                  <a:avLst/>
                </a:prstGeom>
                <a:blipFill>
                  <a:blip r:embed="rId4"/>
                  <a:stretch>
                    <a:fillRect r="-7432" b="-10227"/>
                  </a:stretch>
                </a:blipFill>
              </p:spPr>
              <p:txBody>
                <a:bodyPr/>
                <a:lstStyle/>
                <a:p>
                  <a:r>
                    <a:rPr lang="fr-BE">
                      <a:noFill/>
                    </a:rPr>
                    <a:t> </a:t>
                  </a:r>
                </a:p>
              </p:txBody>
            </p:sp>
          </mc:Fallback>
        </mc:AlternateContent>
      </p:grpSp>
      <p:pic>
        <p:nvPicPr>
          <p:cNvPr id="4" name="Picture 3" descr="A screenshot of a video game&#10;&#10;Description automatically generated with medium confidence">
            <a:extLst>
              <a:ext uri="{FF2B5EF4-FFF2-40B4-BE49-F238E27FC236}">
                <a16:creationId xmlns:a16="http://schemas.microsoft.com/office/drawing/2014/main" id="{D3D3F159-8DC4-06CA-96C6-7CD6D777A8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7448" y="0"/>
            <a:ext cx="5066438" cy="1687801"/>
          </a:xfrm>
          <a:prstGeom prst="rect">
            <a:avLst/>
          </a:prstGeom>
        </p:spPr>
      </p:pic>
      <p:pic>
        <p:nvPicPr>
          <p:cNvPr id="5" name="Picture 4" descr="A black and white logo&#10;&#10;Description automatically generated">
            <a:extLst>
              <a:ext uri="{FF2B5EF4-FFF2-40B4-BE49-F238E27FC236}">
                <a16:creationId xmlns:a16="http://schemas.microsoft.com/office/drawing/2014/main" id="{968522E2-3328-590A-76BF-7A7F7E3EB5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31516" y="5784840"/>
            <a:ext cx="1160483" cy="1073160"/>
          </a:xfrm>
          <a:prstGeom prst="rect">
            <a:avLst/>
          </a:prstGeom>
        </p:spPr>
      </p:pic>
      <p:pic>
        <p:nvPicPr>
          <p:cNvPr id="7" name="Picture 2">
            <a:extLst>
              <a:ext uri="{FF2B5EF4-FFF2-40B4-BE49-F238E27FC236}">
                <a16:creationId xmlns:a16="http://schemas.microsoft.com/office/drawing/2014/main" id="{CE2D7834-0B41-A9DF-DB0A-66E8B1689164}"/>
              </a:ext>
            </a:extLst>
          </p:cNvPr>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7137448" y="-4624"/>
            <a:ext cx="5054552" cy="168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193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5">
            <a:extLst>
              <a:ext uri="{FF2B5EF4-FFF2-40B4-BE49-F238E27FC236}">
                <a16:creationId xmlns:a16="http://schemas.microsoft.com/office/drawing/2014/main" id="{487643AC-03B6-4FE8-B819-5E4A422D7813}"/>
              </a:ext>
            </a:extLst>
          </p:cNvPr>
          <p:cNvSpPr>
            <a:spLocks noGrp="1"/>
          </p:cNvSpPr>
          <p:nvPr>
            <p:ph idx="1"/>
          </p:nvPr>
        </p:nvSpPr>
        <p:spPr>
          <a:xfrm>
            <a:off x="1185404" y="1758508"/>
            <a:ext cx="8581055" cy="2427597"/>
          </a:xfrm>
        </p:spPr>
        <p:txBody>
          <a:bodyPr>
            <a:normAutofit fontScale="92500" lnSpcReduction="20000"/>
          </a:bodyPr>
          <a:lstStyle/>
          <a:p>
            <a:pPr marL="0" indent="0" algn="just">
              <a:spcAft>
                <a:spcPts val="600"/>
              </a:spcAft>
              <a:buNone/>
            </a:pPr>
            <a:r>
              <a:rPr lang="fr-BE" sz="1800" b="1" kern="0" dirty="0">
                <a:latin typeface="Calibri" panose="020F0502020204030204" pitchFamily="34" charset="0"/>
                <a:cs typeface="Times New Roman" panose="02020603050405020304" pitchFamily="18" charset="0"/>
              </a:rPr>
              <a:t>La Ville de Bruxelles s’inscrit dans le cadre global des Objectifs du Développement Durable, avec une dimension de Solidarité Internationale / </a:t>
            </a:r>
            <a:r>
              <a:rPr lang="nl-NL" sz="1800" b="1" kern="0" dirty="0">
                <a:solidFill>
                  <a:srgbClr val="0070C0"/>
                </a:solidFill>
                <a:latin typeface="Calibri" panose="020F0502020204030204" pitchFamily="34" charset="0"/>
                <a:cs typeface="Times New Roman" panose="02020603050405020304" pitchFamily="18" charset="0"/>
              </a:rPr>
              <a:t>De Stad Brussel ondersteunt het algemene kader van de Duurzame Ontwikkelingsdoelstellingen, met een focus op Internationale Solidariteit.</a:t>
            </a:r>
          </a:p>
          <a:p>
            <a:pPr marL="0" indent="0" algn="just">
              <a:spcAft>
                <a:spcPts val="600"/>
              </a:spcAft>
              <a:buNone/>
            </a:pPr>
            <a:r>
              <a:rPr lang="fr-BE" sz="1800" b="1" kern="0" dirty="0">
                <a:latin typeface="Calibri" panose="020F0502020204030204" pitchFamily="34" charset="0"/>
                <a:cs typeface="Times New Roman" panose="02020603050405020304" pitchFamily="18" charset="0"/>
                <a:hlinkClick r:id="rId2"/>
              </a:rPr>
              <a:t>https://www.un.org/sustainabledevelopment/fr/objectifs-de-developpement-durable/</a:t>
            </a:r>
            <a:endParaRPr lang="fr-BE" sz="1800" b="1" kern="0" dirty="0">
              <a:latin typeface="Calibri" panose="020F0502020204030204" pitchFamily="34" charset="0"/>
              <a:cs typeface="Times New Roman" panose="02020603050405020304" pitchFamily="18" charset="0"/>
            </a:endParaRPr>
          </a:p>
          <a:p>
            <a:pPr marL="0" indent="0" algn="just">
              <a:spcAft>
                <a:spcPts val="600"/>
              </a:spcAft>
              <a:buNone/>
            </a:pPr>
            <a:r>
              <a:rPr lang="fr-BE" sz="1800" b="1" kern="0" dirty="0">
                <a:latin typeface="Calibri" panose="020F0502020204030204" pitchFamily="34" charset="0"/>
                <a:cs typeface="Times New Roman" panose="02020603050405020304" pitchFamily="18" charset="0"/>
              </a:rPr>
              <a:t>Les cibles définies pour chaque ODD peuvent vous servir d’inspiration pour orienter vos projets dans les différentes thématiques / </a:t>
            </a:r>
            <a:r>
              <a:rPr lang="nl-NL" sz="1800" b="1" kern="0" dirty="0">
                <a:solidFill>
                  <a:srgbClr val="0070C0"/>
                </a:solidFill>
                <a:latin typeface="Calibri" panose="020F0502020204030204" pitchFamily="34" charset="0"/>
                <a:cs typeface="Times New Roman" panose="02020603050405020304" pitchFamily="18" charset="0"/>
              </a:rPr>
              <a:t>De onderliggende targets die voor elke SDG zijn vastgelegd, kunnen als inspiratie dienen om uw projecten in de verschillende thema's te begeleiden.</a:t>
            </a:r>
            <a:endParaRPr lang="fr-BE" sz="1800" b="1" kern="0" dirty="0">
              <a:solidFill>
                <a:srgbClr val="0070C0"/>
              </a:solidFill>
              <a:latin typeface="Calibri" panose="020F0502020204030204" pitchFamily="34" charset="0"/>
              <a:cs typeface="Times New Roman" panose="02020603050405020304" pitchFamily="18" charset="0"/>
            </a:endParaRPr>
          </a:p>
          <a:p>
            <a:pPr marL="0" indent="0" algn="just">
              <a:spcAft>
                <a:spcPts val="600"/>
              </a:spcAft>
              <a:buNone/>
            </a:pPr>
            <a:endParaRPr lang="fr-BE" sz="1800" b="1" kern="0" dirty="0">
              <a:latin typeface="Calibri" panose="020F0502020204030204" pitchFamily="34" charset="0"/>
              <a:cs typeface="Times New Roman" panose="02020603050405020304" pitchFamily="18" charset="0"/>
            </a:endParaRPr>
          </a:p>
        </p:txBody>
      </p:sp>
      <p:pic>
        <p:nvPicPr>
          <p:cNvPr id="5" name="Picture 4" descr="Text&#10;&#10;Description automatically generated">
            <a:extLst>
              <a:ext uri="{FF2B5EF4-FFF2-40B4-BE49-F238E27FC236}">
                <a16:creationId xmlns:a16="http://schemas.microsoft.com/office/drawing/2014/main" id="{7ADEC5AA-BB59-4106-9AEA-46B179E29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46" y="4047802"/>
            <a:ext cx="1005089" cy="1005089"/>
          </a:xfrm>
          <a:prstGeom prst="rect">
            <a:avLst/>
          </a:prstGeom>
        </p:spPr>
      </p:pic>
      <p:pic>
        <p:nvPicPr>
          <p:cNvPr id="9" name="Picture 8" descr="Icon&#10;&#10;Description automatically generated">
            <a:extLst>
              <a:ext uri="{FF2B5EF4-FFF2-40B4-BE49-F238E27FC236}">
                <a16:creationId xmlns:a16="http://schemas.microsoft.com/office/drawing/2014/main" id="{A89EA93E-7BE5-460C-9C41-F7FB936779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24" y="5314514"/>
            <a:ext cx="1005089" cy="1005089"/>
          </a:xfrm>
          <a:prstGeom prst="rect">
            <a:avLst/>
          </a:prstGeom>
        </p:spPr>
      </p:pic>
      <p:pic>
        <p:nvPicPr>
          <p:cNvPr id="15" name="Picture 14">
            <a:extLst>
              <a:ext uri="{FF2B5EF4-FFF2-40B4-BE49-F238E27FC236}">
                <a16:creationId xmlns:a16="http://schemas.microsoft.com/office/drawing/2014/main" id="{2800C810-E926-4AD0-92F7-3EC581B51E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4752" y="4060075"/>
            <a:ext cx="1005089" cy="1005089"/>
          </a:xfrm>
          <a:prstGeom prst="rect">
            <a:avLst/>
          </a:prstGeom>
        </p:spPr>
      </p:pic>
      <p:pic>
        <p:nvPicPr>
          <p:cNvPr id="24" name="Picture 23" descr="A picture containing logo&#10;&#10;Description automatically generated">
            <a:extLst>
              <a:ext uri="{FF2B5EF4-FFF2-40B4-BE49-F238E27FC236}">
                <a16:creationId xmlns:a16="http://schemas.microsoft.com/office/drawing/2014/main" id="{92E420BE-594A-4B81-BC7B-0A2A3683D9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2452" y="5314514"/>
            <a:ext cx="1005089" cy="1005089"/>
          </a:xfrm>
          <a:prstGeom prst="rect">
            <a:avLst/>
          </a:prstGeom>
        </p:spPr>
      </p:pic>
      <p:pic>
        <p:nvPicPr>
          <p:cNvPr id="30" name="Picture 29" descr="Icon&#10;&#10;Description automatically generated">
            <a:extLst>
              <a:ext uri="{FF2B5EF4-FFF2-40B4-BE49-F238E27FC236}">
                <a16:creationId xmlns:a16="http://schemas.microsoft.com/office/drawing/2014/main" id="{8404BE60-269B-4645-A62C-D55C0596AA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5239" y="4060074"/>
            <a:ext cx="1005089" cy="1005089"/>
          </a:xfrm>
          <a:prstGeom prst="rect">
            <a:avLst/>
          </a:prstGeom>
        </p:spPr>
      </p:pic>
      <p:pic>
        <p:nvPicPr>
          <p:cNvPr id="32" name="Picture 31" descr="A picture containing shape&#10;&#10;Description automatically generated">
            <a:extLst>
              <a:ext uri="{FF2B5EF4-FFF2-40B4-BE49-F238E27FC236}">
                <a16:creationId xmlns:a16="http://schemas.microsoft.com/office/drawing/2014/main" id="{1AC1BF73-127B-425E-9706-ACB5F34005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99825" y="5314514"/>
            <a:ext cx="1005089" cy="1005089"/>
          </a:xfrm>
          <a:prstGeom prst="rect">
            <a:avLst/>
          </a:prstGeom>
        </p:spPr>
      </p:pic>
      <p:pic>
        <p:nvPicPr>
          <p:cNvPr id="34" name="Picture 33">
            <a:extLst>
              <a:ext uri="{FF2B5EF4-FFF2-40B4-BE49-F238E27FC236}">
                <a16:creationId xmlns:a16="http://schemas.microsoft.com/office/drawing/2014/main" id="{B52FB1E0-15BD-403C-9C8C-69C54245D4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76798" y="4060073"/>
            <a:ext cx="1005089" cy="1005089"/>
          </a:xfrm>
          <a:prstGeom prst="rect">
            <a:avLst/>
          </a:prstGeom>
        </p:spPr>
      </p:pic>
      <p:pic>
        <p:nvPicPr>
          <p:cNvPr id="36" name="Picture 35" descr="Icon&#10;&#10;Description automatically generated">
            <a:extLst>
              <a:ext uri="{FF2B5EF4-FFF2-40B4-BE49-F238E27FC236}">
                <a16:creationId xmlns:a16="http://schemas.microsoft.com/office/drawing/2014/main" id="{CD9FC9E6-DFCA-489B-B495-194215D240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71586" y="5308603"/>
            <a:ext cx="1005089" cy="1005089"/>
          </a:xfrm>
          <a:prstGeom prst="rect">
            <a:avLst/>
          </a:prstGeom>
        </p:spPr>
      </p:pic>
      <p:pic>
        <p:nvPicPr>
          <p:cNvPr id="38" name="Picture 37" descr="A picture containing icon&#10;&#10;Description automatically generated">
            <a:extLst>
              <a:ext uri="{FF2B5EF4-FFF2-40B4-BE49-F238E27FC236}">
                <a16:creationId xmlns:a16="http://schemas.microsoft.com/office/drawing/2014/main" id="{A64367F4-516F-49A7-9626-69AA5C4B77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5932" y="4060073"/>
            <a:ext cx="1005089" cy="1005089"/>
          </a:xfrm>
          <a:prstGeom prst="rect">
            <a:avLst/>
          </a:prstGeom>
        </p:spPr>
      </p:pic>
      <p:pic>
        <p:nvPicPr>
          <p:cNvPr id="40" name="Picture 39" descr="Icon&#10;&#10;Description automatically generated">
            <a:extLst>
              <a:ext uri="{FF2B5EF4-FFF2-40B4-BE49-F238E27FC236}">
                <a16:creationId xmlns:a16="http://schemas.microsoft.com/office/drawing/2014/main" id="{3003EC9A-4D38-4AF4-9E46-26FA8647150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81544" y="5308602"/>
            <a:ext cx="1005089" cy="1005089"/>
          </a:xfrm>
          <a:prstGeom prst="rect">
            <a:avLst/>
          </a:prstGeom>
        </p:spPr>
      </p:pic>
      <p:pic>
        <p:nvPicPr>
          <p:cNvPr id="42" name="Picture 41" descr="A picture containing graphical user interface&#10;&#10;Description automatically generated">
            <a:extLst>
              <a:ext uri="{FF2B5EF4-FFF2-40B4-BE49-F238E27FC236}">
                <a16:creationId xmlns:a16="http://schemas.microsoft.com/office/drawing/2014/main" id="{1D26FE89-AFB5-48C7-9A9A-A246C633741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64874" y="4060072"/>
            <a:ext cx="1005089" cy="1005089"/>
          </a:xfrm>
          <a:prstGeom prst="rect">
            <a:avLst/>
          </a:prstGeom>
        </p:spPr>
      </p:pic>
      <p:pic>
        <p:nvPicPr>
          <p:cNvPr id="44" name="Picture 43">
            <a:extLst>
              <a:ext uri="{FF2B5EF4-FFF2-40B4-BE49-F238E27FC236}">
                <a16:creationId xmlns:a16="http://schemas.microsoft.com/office/drawing/2014/main" id="{CCB25E92-E5E1-4749-9097-C7A93D3C89D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74872" y="5308602"/>
            <a:ext cx="1005089" cy="1005089"/>
          </a:xfrm>
          <a:prstGeom prst="rect">
            <a:avLst/>
          </a:prstGeom>
        </p:spPr>
      </p:pic>
      <p:pic>
        <p:nvPicPr>
          <p:cNvPr id="46" name="Picture 45" descr="Text&#10;&#10;Description automatically generated">
            <a:extLst>
              <a:ext uri="{FF2B5EF4-FFF2-40B4-BE49-F238E27FC236}">
                <a16:creationId xmlns:a16="http://schemas.microsoft.com/office/drawing/2014/main" id="{ED718A94-4AB6-4F7F-9258-A28D5B3CBA7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47142" y="4067692"/>
            <a:ext cx="1005089" cy="1005089"/>
          </a:xfrm>
          <a:prstGeom prst="rect">
            <a:avLst/>
          </a:prstGeom>
        </p:spPr>
      </p:pic>
      <p:pic>
        <p:nvPicPr>
          <p:cNvPr id="48" name="Picture 47" descr="Logo&#10;&#10;Description automatically generated">
            <a:extLst>
              <a:ext uri="{FF2B5EF4-FFF2-40B4-BE49-F238E27FC236}">
                <a16:creationId xmlns:a16="http://schemas.microsoft.com/office/drawing/2014/main" id="{DBA02416-A3F6-429B-833B-0C913AA41BF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873606" y="5308602"/>
            <a:ext cx="1005089" cy="1005089"/>
          </a:xfrm>
          <a:prstGeom prst="rect">
            <a:avLst/>
          </a:prstGeom>
        </p:spPr>
      </p:pic>
      <p:pic>
        <p:nvPicPr>
          <p:cNvPr id="50" name="Picture 49" descr="Graphical user interface, application, icon&#10;&#10;Description automatically generated">
            <a:extLst>
              <a:ext uri="{FF2B5EF4-FFF2-40B4-BE49-F238E27FC236}">
                <a16:creationId xmlns:a16="http://schemas.microsoft.com/office/drawing/2014/main" id="{C296A96C-8285-4DDB-8ADA-01D0E49FB3C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35429" y="4060071"/>
            <a:ext cx="1005089" cy="1005089"/>
          </a:xfrm>
          <a:prstGeom prst="rect">
            <a:avLst/>
          </a:prstGeom>
        </p:spPr>
      </p:pic>
      <p:pic>
        <p:nvPicPr>
          <p:cNvPr id="52" name="Picture 51" descr="Text&#10;&#10;Description automatically generated">
            <a:extLst>
              <a:ext uri="{FF2B5EF4-FFF2-40B4-BE49-F238E27FC236}">
                <a16:creationId xmlns:a16="http://schemas.microsoft.com/office/drawing/2014/main" id="{67ECC7B0-3CD1-4864-9148-D180C5CD14A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40046" y="5308602"/>
            <a:ext cx="1005089" cy="1005089"/>
          </a:xfrm>
          <a:prstGeom prst="rect">
            <a:avLst/>
          </a:prstGeom>
        </p:spPr>
      </p:pic>
      <p:pic>
        <p:nvPicPr>
          <p:cNvPr id="54" name="Picture 53" descr="Text&#10;&#10;Description automatically generated">
            <a:extLst>
              <a:ext uri="{FF2B5EF4-FFF2-40B4-BE49-F238E27FC236}">
                <a16:creationId xmlns:a16="http://schemas.microsoft.com/office/drawing/2014/main" id="{FC8B5D17-D867-4305-8935-FAC75C5EDA2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246949" y="4603930"/>
            <a:ext cx="1005089" cy="1005089"/>
          </a:xfrm>
          <a:prstGeom prst="rect">
            <a:avLst/>
          </a:prstGeom>
        </p:spPr>
      </p:pic>
      <p:pic>
        <p:nvPicPr>
          <p:cNvPr id="62" name="Picture 61">
            <a:extLst>
              <a:ext uri="{FF2B5EF4-FFF2-40B4-BE49-F238E27FC236}">
                <a16:creationId xmlns:a16="http://schemas.microsoft.com/office/drawing/2014/main" id="{866CB565-935F-42A2-A054-4982D885892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013847" y="1719650"/>
            <a:ext cx="2178152" cy="2096979"/>
          </a:xfrm>
          <a:prstGeom prst="rect">
            <a:avLst/>
          </a:prstGeom>
        </p:spPr>
      </p:pic>
      <p:pic>
        <p:nvPicPr>
          <p:cNvPr id="4" name="Picture 3" descr="A black and white logo&#10;&#10;Description automatically generated">
            <a:extLst>
              <a:ext uri="{FF2B5EF4-FFF2-40B4-BE49-F238E27FC236}">
                <a16:creationId xmlns:a16="http://schemas.microsoft.com/office/drawing/2014/main" id="{A70C7E0F-648D-F44E-4014-FC1498ECEC4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135970" y="5881434"/>
            <a:ext cx="1056029" cy="976566"/>
          </a:xfrm>
          <a:prstGeom prst="rect">
            <a:avLst/>
          </a:prstGeom>
        </p:spPr>
      </p:pic>
      <p:pic>
        <p:nvPicPr>
          <p:cNvPr id="7" name="Picture 2">
            <a:extLst>
              <a:ext uri="{FF2B5EF4-FFF2-40B4-BE49-F238E27FC236}">
                <a16:creationId xmlns:a16="http://schemas.microsoft.com/office/drawing/2014/main" id="{6FCCC57A-125E-4C4B-5FA4-8038B69190B7}"/>
              </a:ext>
            </a:extLst>
          </p:cNvPr>
          <p:cNvPicPr>
            <a:picLocks noChangeAspect="1" noChangeArrowheads="1"/>
          </p:cNvPicPr>
          <p:nvPr/>
        </p:nvPicPr>
        <p:blipFill>
          <a:blip r:link="rId22">
            <a:extLst>
              <a:ext uri="{28A0092B-C50C-407E-A947-70E740481C1C}">
                <a14:useLocalDpi xmlns:a14="http://schemas.microsoft.com/office/drawing/2010/main" val="0"/>
              </a:ext>
            </a:extLst>
          </a:blip>
          <a:srcRect/>
          <a:stretch>
            <a:fillRect/>
          </a:stretch>
        </p:blipFill>
        <p:spPr bwMode="auto">
          <a:xfrm>
            <a:off x="6892008" y="-7217"/>
            <a:ext cx="5291930" cy="17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B21928F7-3B86-72E1-4463-A20BD1590039}"/>
              </a:ext>
            </a:extLst>
          </p:cNvPr>
          <p:cNvSpPr txBox="1"/>
          <p:nvPr/>
        </p:nvSpPr>
        <p:spPr>
          <a:xfrm>
            <a:off x="103833" y="187068"/>
            <a:ext cx="1437081" cy="738664"/>
          </a:xfrm>
          <a:prstGeom prst="rect">
            <a:avLst/>
          </a:prstGeom>
          <a:noFill/>
        </p:spPr>
        <p:txBody>
          <a:bodyPr wrap="square" rtlCol="0">
            <a:spAutoFit/>
          </a:bodyPr>
          <a:lstStyle/>
          <a:p>
            <a:r>
              <a:rPr lang="fr-BE" sz="1400" b="1" dirty="0"/>
              <a:t>1 ) Les grandes lignes</a:t>
            </a:r>
          </a:p>
          <a:p>
            <a:r>
              <a:rPr lang="fr-BE" sz="1400" b="1" dirty="0" err="1">
                <a:solidFill>
                  <a:schemeClr val="accent1"/>
                </a:solidFill>
              </a:rPr>
              <a:t>Hoofdlijnen</a:t>
            </a:r>
            <a:endParaRPr lang="fr-BE" sz="1400" b="1" dirty="0">
              <a:solidFill>
                <a:schemeClr val="accent1"/>
              </a:solidFill>
            </a:endParaRPr>
          </a:p>
        </p:txBody>
      </p:sp>
      <p:sp>
        <p:nvSpPr>
          <p:cNvPr id="17" name="Title 1">
            <a:extLst>
              <a:ext uri="{FF2B5EF4-FFF2-40B4-BE49-F238E27FC236}">
                <a16:creationId xmlns:a16="http://schemas.microsoft.com/office/drawing/2014/main" id="{57785F3B-30EF-7571-998F-9CAF3F8547C5}"/>
              </a:ext>
            </a:extLst>
          </p:cNvPr>
          <p:cNvSpPr txBox="1">
            <a:spLocks/>
          </p:cNvSpPr>
          <p:nvPr/>
        </p:nvSpPr>
        <p:spPr>
          <a:xfrm>
            <a:off x="1540914" y="187068"/>
            <a:ext cx="5440893" cy="1188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BE" sz="2400"/>
              <a:t>Vision stratégique de l’appel à projets</a:t>
            </a:r>
            <a:br>
              <a:rPr lang="fr-BE" sz="2400"/>
            </a:br>
            <a:r>
              <a:rPr lang="fr-BE" sz="2400">
                <a:solidFill>
                  <a:schemeClr val="accent1"/>
                </a:solidFill>
              </a:rPr>
              <a:t>Strategische visie van de projectoproep</a:t>
            </a:r>
            <a:endParaRPr lang="fr-BE" sz="2400" dirty="0">
              <a:solidFill>
                <a:schemeClr val="accent1"/>
              </a:solidFill>
            </a:endParaRPr>
          </a:p>
        </p:txBody>
      </p:sp>
    </p:spTree>
    <p:extLst>
      <p:ext uri="{BB962C8B-B14F-4D97-AF65-F5344CB8AC3E}">
        <p14:creationId xmlns:p14="http://schemas.microsoft.com/office/powerpoint/2010/main" val="151162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C851-9CCD-4C12-857D-FD7F2AB56176}"/>
              </a:ext>
            </a:extLst>
          </p:cNvPr>
          <p:cNvSpPr>
            <a:spLocks noGrp="1"/>
          </p:cNvSpPr>
          <p:nvPr>
            <p:ph type="title"/>
          </p:nvPr>
        </p:nvSpPr>
        <p:spPr>
          <a:xfrm>
            <a:off x="1764100" y="205434"/>
            <a:ext cx="4613716" cy="1188720"/>
          </a:xfrm>
        </p:spPr>
        <p:txBody>
          <a:bodyPr>
            <a:normAutofit/>
          </a:bodyPr>
          <a:lstStyle/>
          <a:p>
            <a:pPr algn="ctr"/>
            <a:r>
              <a:rPr lang="fr-BE" sz="3200" dirty="0"/>
              <a:t>Les critères d’éligibilité </a:t>
            </a:r>
            <a:r>
              <a:rPr lang="nl-NL" sz="3200" dirty="0">
                <a:solidFill>
                  <a:srgbClr val="0070C0"/>
                </a:solidFill>
              </a:rPr>
              <a:t>Toelatingscriteria</a:t>
            </a:r>
            <a:endParaRPr lang="fr-BE" sz="3200" dirty="0">
              <a:solidFill>
                <a:srgbClr val="0070C0"/>
              </a:solidFill>
            </a:endParaRP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5">
            <a:extLst>
              <a:ext uri="{FF2B5EF4-FFF2-40B4-BE49-F238E27FC236}">
                <a16:creationId xmlns:a16="http://schemas.microsoft.com/office/drawing/2014/main" id="{487643AC-03B6-4FE8-B819-5E4A422D7813}"/>
              </a:ext>
            </a:extLst>
          </p:cNvPr>
          <p:cNvSpPr>
            <a:spLocks noGrp="1"/>
          </p:cNvSpPr>
          <p:nvPr>
            <p:ph idx="1"/>
          </p:nvPr>
        </p:nvSpPr>
        <p:spPr>
          <a:xfrm>
            <a:off x="1219491" y="1816021"/>
            <a:ext cx="10625376" cy="4712528"/>
          </a:xfrm>
        </p:spPr>
        <p:txBody>
          <a:bodyPr>
            <a:normAutofit fontScale="77500" lnSpcReduction="20000"/>
          </a:bodyPr>
          <a:lstStyle/>
          <a:p>
            <a:pPr marL="0" indent="0">
              <a:spcAft>
                <a:spcPts val="600"/>
              </a:spcAft>
              <a:buNone/>
            </a:pPr>
            <a:r>
              <a:rPr lang="fr-BE" sz="2100" b="1" u="none" strike="noStrike" kern="0" dirty="0">
                <a:effectLst/>
                <a:latin typeface="Calibri" panose="020F0502020204030204" pitchFamily="34" charset="0"/>
                <a:ea typeface="Times New Roman" panose="02020603050405020304" pitchFamily="18" charset="0"/>
                <a:cs typeface="Times New Roman" panose="02020603050405020304" pitchFamily="18" charset="0"/>
              </a:rPr>
              <a:t>Sensibilisation, information et éducation au développement </a:t>
            </a:r>
            <a:r>
              <a:rPr lang="fr-BE" sz="2000" b="1" u="none" strike="noStrike"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BE" sz="2000" b="1" u="none" strike="noStrike" kern="0"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Informatie</a:t>
            </a:r>
            <a:r>
              <a:rPr lang="fr-BE" sz="2000" b="1" u="none" strike="noStrike"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BE" sz="2000" b="1" u="none" strike="noStrike" kern="0"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sensibilisatie</a:t>
            </a:r>
            <a:r>
              <a:rPr lang="fr-BE" sz="2000" b="1" u="none" strike="noStrike"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en </a:t>
            </a:r>
            <a:r>
              <a:rPr lang="fr-BE" sz="2000" b="1" u="none" strike="noStrike" kern="0"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ontwikkelingseducatie</a:t>
            </a:r>
            <a:endParaRPr lang="fr-BE" sz="2000" b="1" u="none" strike="noStrike"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200"/>
              </a:spcAft>
            </a:pPr>
            <a:r>
              <a:rPr lang="fr-BE" sz="1700" kern="0" dirty="0">
                <a:latin typeface="Calibri" panose="020F0502020204030204" pitchFamily="34" charset="0"/>
                <a:ea typeface="Times New Roman" panose="02020603050405020304" pitchFamily="18" charset="0"/>
                <a:cs typeface="Times New Roman" panose="02020603050405020304" pitchFamily="18" charset="0"/>
              </a:rPr>
              <a:t>Thématique en lien avec la solidarité internationale / </a:t>
            </a:r>
            <a:r>
              <a:rPr lang="nl-NL" sz="1700"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Het thema moet een link hebben met internationale solidariteit </a:t>
            </a:r>
            <a:endParaRPr lang="fr-BE" sz="1700"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0"/>
              </a:spcBef>
            </a:pPr>
            <a:r>
              <a:rPr lang="fr-BE" sz="1700" kern="0" dirty="0">
                <a:effectLst/>
                <a:latin typeface="Calibri" panose="020F0502020204030204" pitchFamily="34" charset="0"/>
                <a:ea typeface="Times New Roman" panose="02020603050405020304" pitchFamily="18" charset="0"/>
                <a:cs typeface="Times New Roman" panose="02020603050405020304" pitchFamily="18" charset="0"/>
              </a:rPr>
              <a:t>L’activité doit avoir lieu / l’outi</a:t>
            </a:r>
            <a:r>
              <a:rPr lang="fr-BE" sz="1700" kern="0" dirty="0">
                <a:latin typeface="Calibri" panose="020F0502020204030204" pitchFamily="34" charset="0"/>
                <a:ea typeface="Times New Roman" panose="02020603050405020304" pitchFamily="18" charset="0"/>
                <a:cs typeface="Times New Roman" panose="02020603050405020304" pitchFamily="18" charset="0"/>
              </a:rPr>
              <a:t>l doit être diffusé</a:t>
            </a:r>
            <a:r>
              <a:rPr lang="fr-BE" sz="1700" kern="0" dirty="0">
                <a:effectLst/>
                <a:latin typeface="Calibri" panose="020F0502020204030204" pitchFamily="34" charset="0"/>
                <a:ea typeface="Times New Roman" panose="02020603050405020304" pitchFamily="18" charset="0"/>
                <a:cs typeface="Times New Roman" panose="02020603050405020304" pitchFamily="18" charset="0"/>
              </a:rPr>
              <a:t> sur  </a:t>
            </a:r>
          </a:p>
          <a:p>
            <a:pPr marL="0" indent="0" algn="just">
              <a:spcBef>
                <a:spcPts val="0"/>
              </a:spcBef>
              <a:buNone/>
            </a:pPr>
            <a:r>
              <a:rPr lang="nl-NL" sz="1700"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nl-NL" sz="1700"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De activiteit moet plaatsvinden / de tool moet worden verspreid </a:t>
            </a:r>
            <a:r>
              <a:rPr lang="nl-NL" sz="1700"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in   </a:t>
            </a:r>
            <a:r>
              <a:rPr lang="nl-NL" sz="1700" b="1"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Brussel / </a:t>
            </a:r>
            <a:r>
              <a:rPr lang="nl-NL" sz="1700" b="1" kern="0" dirty="0">
                <a:latin typeface="Calibri" panose="020F0502020204030204" pitchFamily="34" charset="0"/>
                <a:ea typeface="Times New Roman" panose="02020603050405020304" pitchFamily="18" charset="0"/>
                <a:cs typeface="Times New Roman" panose="02020603050405020304" pitchFamily="18" charset="0"/>
              </a:rPr>
              <a:t>Bruxelles  </a:t>
            </a:r>
            <a:r>
              <a:rPr lang="fr-BE" sz="1700" b="1" kern="0" dirty="0">
                <a:effectLst/>
                <a:latin typeface="Calibri" panose="020F0502020204030204" pitchFamily="34" charset="0"/>
                <a:ea typeface="Times New Roman" panose="02020603050405020304" pitchFamily="18" charset="0"/>
                <a:cs typeface="Times New Roman" panose="02020603050405020304" pitchFamily="18" charset="0"/>
              </a:rPr>
              <a:t>1000-1020-1120-1130</a:t>
            </a:r>
            <a:endParaRPr lang="nl-NL" sz="1700" b="1" kern="0" dirty="0">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0"/>
              </a:spcBef>
              <a:spcAft>
                <a:spcPts val="600"/>
              </a:spcAft>
            </a:pPr>
            <a:r>
              <a:rPr lang="fr-BE" sz="1700" kern="0" dirty="0">
                <a:latin typeface="Calibri" panose="020F0502020204030204" pitchFamily="34" charset="0"/>
                <a:ea typeface="Times New Roman" panose="02020603050405020304" pitchFamily="18" charset="0"/>
                <a:cs typeface="Times New Roman" panose="02020603050405020304" pitchFamily="18" charset="0"/>
              </a:rPr>
              <a:t>Ne sont pas éligibles : </a:t>
            </a:r>
          </a:p>
          <a:p>
            <a:pPr lvl="1">
              <a:spcAft>
                <a:spcPts val="600"/>
              </a:spcAft>
            </a:pPr>
            <a:r>
              <a:rPr lang="fr-BE" sz="1400" kern="0" dirty="0">
                <a:latin typeface="Calibri" panose="020F0502020204030204" pitchFamily="34" charset="0"/>
                <a:ea typeface="Times New Roman" panose="02020603050405020304" pitchFamily="18" charset="0"/>
                <a:cs typeface="Times New Roman" panose="02020603050405020304" pitchFamily="18" charset="0"/>
              </a:rPr>
              <a:t>les projets visant uniquement la récolte de fonds ou uniquement destinés aux membres de l’association</a:t>
            </a:r>
            <a:br>
              <a:rPr lang="fr-BE" sz="1400" kern="0" dirty="0">
                <a:latin typeface="Calibri" panose="020F0502020204030204" pitchFamily="34" charset="0"/>
                <a:ea typeface="Times New Roman" panose="02020603050405020304" pitchFamily="18" charset="0"/>
                <a:cs typeface="Times New Roman" panose="02020603050405020304" pitchFamily="18" charset="0"/>
              </a:rPr>
            </a:br>
            <a:r>
              <a:rPr lang="nl-NL" sz="1400"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projecten die uitsluitend gericht zijn op fondsenwerving of die uitsluitend bedoeld zijn voor leden van de vereniging</a:t>
            </a:r>
            <a:endParaRPr lang="fr-BE" sz="1400"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lvl="1">
              <a:spcAft>
                <a:spcPts val="600"/>
              </a:spcAft>
            </a:pPr>
            <a:r>
              <a:rPr lang="fr-BE" sz="1400" kern="0" dirty="0">
                <a:latin typeface="Calibri" panose="020F0502020204030204" pitchFamily="34" charset="0"/>
                <a:ea typeface="Times New Roman" panose="02020603050405020304" pitchFamily="18" charset="0"/>
                <a:cs typeface="Times New Roman" panose="02020603050405020304" pitchFamily="18" charset="0"/>
              </a:rPr>
              <a:t>Les stages d’immersion, voyages de jeunes, chantiers internationaux (autre budget disponible auprès de la cellule SI) </a:t>
            </a:r>
            <a:br>
              <a:rPr lang="fr-BE" sz="1400" kern="0" dirty="0">
                <a:latin typeface="Calibri" panose="020F0502020204030204" pitchFamily="34" charset="0"/>
                <a:ea typeface="Times New Roman" panose="02020603050405020304" pitchFamily="18" charset="0"/>
                <a:cs typeface="Times New Roman" panose="02020603050405020304" pitchFamily="18" charset="0"/>
              </a:rPr>
            </a:br>
            <a:r>
              <a:rPr lang="fr-BE" sz="1400" kern="0"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Inleefreizen</a:t>
            </a:r>
            <a:r>
              <a:rPr lang="fr-BE" sz="1400"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BE" sz="1400" kern="0"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jongerenstages</a:t>
            </a:r>
            <a:r>
              <a:rPr lang="fr-BE" sz="1400"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internationale </a:t>
            </a:r>
            <a:r>
              <a:rPr lang="fr-BE" sz="1400" kern="0"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vrijwilligersprojecten</a:t>
            </a:r>
            <a:r>
              <a:rPr lang="fr-BE" sz="1400"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nl-NL" sz="1400"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specifiek budget beschikbaar bij de cel)</a:t>
            </a:r>
          </a:p>
          <a:p>
            <a:pPr marL="0" indent="0" algn="just">
              <a:spcAft>
                <a:spcPts val="600"/>
              </a:spcAft>
              <a:buNone/>
            </a:pPr>
            <a:r>
              <a:rPr lang="fr-BE" sz="2100" b="1" kern="0" dirty="0">
                <a:latin typeface="Calibri" panose="020F0502020204030204" pitchFamily="34" charset="0"/>
                <a:cs typeface="Times New Roman" panose="02020603050405020304" pitchFamily="18" charset="0"/>
              </a:rPr>
              <a:t>Coopération au développement </a:t>
            </a:r>
            <a:r>
              <a:rPr lang="fr-BE" sz="2100" b="1"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BE" sz="2100" b="1" kern="0"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Ontwikkeling</a:t>
            </a:r>
            <a:r>
              <a:rPr lang="fr-BE" sz="2100" b="1" kern="0" dirty="0" err="1">
                <a:solidFill>
                  <a:srgbClr val="0070C0"/>
                </a:solidFill>
                <a:latin typeface="Calibri" panose="020F0502020204030204" pitchFamily="34" charset="0"/>
                <a:ea typeface="Times New Roman" panose="02020603050405020304" pitchFamily="18" charset="0"/>
                <a:cs typeface="Times New Roman" panose="02020603050405020304" pitchFamily="18" charset="0"/>
              </a:rPr>
              <a:t>s</a:t>
            </a:r>
            <a:r>
              <a:rPr lang="fr-BE" sz="2100" b="1" kern="0"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samenwerking</a:t>
            </a:r>
            <a:endParaRPr lang="fr-BE" sz="2100" b="1"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r>
              <a:rPr lang="fr-BE" sz="1800" kern="0" dirty="0">
                <a:effectLst/>
                <a:latin typeface="Calibri" panose="020F0502020204030204" pitchFamily="34" charset="0"/>
                <a:ea typeface="Times New Roman" panose="02020603050405020304" pitchFamily="18" charset="0"/>
                <a:cs typeface="Times New Roman" panose="02020603050405020304" pitchFamily="18" charset="0"/>
              </a:rPr>
              <a:t>Le pays partenaire doit être repris sur la liste OCDE – pays destinataires APD / </a:t>
            </a:r>
            <a:r>
              <a:rPr lang="nl-NL" sz="1800"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Het partnerland moet vermeld staan op de lijst </a:t>
            </a:r>
            <a:r>
              <a:rPr lang="fr-BE" sz="1800"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OECD – ODA </a:t>
            </a:r>
            <a:r>
              <a:rPr lang="fr-BE" sz="1800" kern="0"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eligibility</a:t>
            </a:r>
            <a:r>
              <a:rPr lang="fr-BE" sz="1800"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BE" sz="1800" kern="0"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database</a:t>
            </a:r>
            <a:endParaRPr lang="fr-BE" sz="1800"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r>
              <a:rPr lang="fr-BE" sz="1800"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https://www.oecd.org/fr/cad/financementpourledeveloppementdurable/normes-financement-developpement/Liste-des-beneficiaires-APD-etablie-par-le-CAD-2024-25.pdf</a:t>
            </a:r>
            <a:endParaRPr lang="fr-BE" sz="1800"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BE" sz="1800" kern="0" dirty="0">
                <a:effectLst/>
                <a:latin typeface="Calibri" panose="020F0502020204030204" pitchFamily="34" charset="0"/>
                <a:ea typeface="Times New Roman" panose="02020603050405020304" pitchFamily="18" charset="0"/>
                <a:cs typeface="Times New Roman" panose="02020603050405020304" pitchFamily="18" charset="0"/>
              </a:rPr>
              <a:t>L</a:t>
            </a:r>
            <a:r>
              <a:rPr lang="fr-BE" sz="1800" kern="0" dirty="0">
                <a:latin typeface="Calibri" panose="020F0502020204030204" pitchFamily="34" charset="0"/>
                <a:ea typeface="Times New Roman" panose="02020603050405020304" pitchFamily="18" charset="0"/>
                <a:cs typeface="Times New Roman" panose="02020603050405020304" pitchFamily="18" charset="0"/>
              </a:rPr>
              <a:t>’association doit avoir son siège social sur                  1000-1020-1120-1130</a:t>
            </a:r>
          </a:p>
          <a:p>
            <a:pPr marL="0" indent="0" algn="just">
              <a:spcBef>
                <a:spcPts val="0"/>
              </a:spcBef>
              <a:spcAft>
                <a:spcPts val="600"/>
              </a:spcAft>
              <a:buNone/>
            </a:pP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800"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De vereniging moet haar hoofdzetel hebben </a:t>
            </a:r>
            <a:r>
              <a:rPr lang="nl-NL" sz="1800"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in             </a:t>
            </a:r>
            <a:r>
              <a:rPr lang="fr-BE" sz="1800" kern="0" dirty="0">
                <a:latin typeface="Calibri" panose="020F0502020204030204" pitchFamily="34" charset="0"/>
                <a:ea typeface="Times New Roman" panose="02020603050405020304" pitchFamily="18" charset="0"/>
                <a:cs typeface="Times New Roman" panose="02020603050405020304" pitchFamily="18" charset="0"/>
              </a:rPr>
              <a:t>Bruxelles / </a:t>
            </a:r>
            <a:r>
              <a:rPr lang="fr-BE" sz="1800"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Brussel</a:t>
            </a:r>
          </a:p>
          <a:p>
            <a:pPr algn="just">
              <a:spcAft>
                <a:spcPts val="600"/>
              </a:spcAft>
            </a:pPr>
            <a:r>
              <a:rPr lang="fr-BE" sz="1800" kern="0" dirty="0">
                <a:effectLst/>
                <a:latin typeface="Calibri" panose="020F0502020204030204" pitchFamily="34" charset="0"/>
                <a:ea typeface="Times New Roman" panose="02020603050405020304" pitchFamily="18" charset="0"/>
                <a:cs typeface="Times New Roman" panose="02020603050405020304" pitchFamily="18" charset="0"/>
              </a:rPr>
              <a:t>Ne sont </a:t>
            </a:r>
            <a:r>
              <a:rPr lang="fr-BE" sz="1800" b="1" kern="0" dirty="0">
                <a:effectLst/>
                <a:latin typeface="Calibri" panose="020F0502020204030204" pitchFamily="34" charset="0"/>
                <a:ea typeface="Times New Roman" panose="02020603050405020304" pitchFamily="18" charset="0"/>
                <a:cs typeface="Times New Roman" panose="02020603050405020304" pitchFamily="18" charset="0"/>
              </a:rPr>
              <a:t>pas</a:t>
            </a:r>
            <a:r>
              <a:rPr lang="fr-BE" sz="1800" kern="0" dirty="0">
                <a:effectLst/>
                <a:latin typeface="Calibri" panose="020F0502020204030204" pitchFamily="34" charset="0"/>
                <a:ea typeface="Times New Roman" panose="02020603050405020304" pitchFamily="18" charset="0"/>
                <a:cs typeface="Times New Roman" panose="02020603050405020304" pitchFamily="18" charset="0"/>
              </a:rPr>
              <a:t> éligibles / </a:t>
            </a:r>
            <a:r>
              <a:rPr lang="fr-BE" sz="1800" kern="0" dirty="0" err="1">
                <a:solidFill>
                  <a:srgbClr val="0070C0"/>
                </a:solidFill>
                <a:latin typeface="Calibri" panose="020F0502020204030204" pitchFamily="34" charset="0"/>
                <a:ea typeface="Times New Roman" panose="02020603050405020304" pitchFamily="18" charset="0"/>
                <a:cs typeface="Times New Roman" panose="02020603050405020304" pitchFamily="18" charset="0"/>
              </a:rPr>
              <a:t>Komen</a:t>
            </a:r>
            <a:r>
              <a:rPr lang="fr-BE" sz="1800"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fr-BE" sz="1800" b="1"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niet</a:t>
            </a:r>
            <a:r>
              <a:rPr lang="fr-BE" sz="1800"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in </a:t>
            </a:r>
            <a:r>
              <a:rPr lang="fr-BE" sz="1800" kern="0" dirty="0" err="1">
                <a:solidFill>
                  <a:srgbClr val="0070C0"/>
                </a:solidFill>
                <a:latin typeface="Calibri" panose="020F0502020204030204" pitchFamily="34" charset="0"/>
                <a:ea typeface="Times New Roman" panose="02020603050405020304" pitchFamily="18" charset="0"/>
                <a:cs typeface="Times New Roman" panose="02020603050405020304" pitchFamily="18" charset="0"/>
              </a:rPr>
              <a:t>aanmerking</a:t>
            </a:r>
            <a:r>
              <a:rPr lang="fr-BE" sz="1800"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fr-BE" sz="1800" kern="0" dirty="0">
                <a:effectLst/>
                <a:latin typeface="Calibri" panose="020F0502020204030204" pitchFamily="34" charset="0"/>
                <a:ea typeface="Times New Roman" panose="02020603050405020304" pitchFamily="18" charset="0"/>
                <a:cs typeface="Times New Roman" panose="02020603050405020304" pitchFamily="18" charset="0"/>
              </a:rPr>
              <a:t>:</a:t>
            </a:r>
          </a:p>
          <a:p>
            <a:pPr lvl="1" algn="just"/>
            <a:r>
              <a:rPr lang="fr-BE" sz="1400" kern="0" dirty="0">
                <a:latin typeface="Calibri" panose="020F0502020204030204" pitchFamily="34" charset="0"/>
                <a:ea typeface="Times New Roman" panose="02020603050405020304" pitchFamily="18" charset="0"/>
                <a:cs typeface="Times New Roman" panose="02020603050405020304" pitchFamily="18" charset="0"/>
              </a:rPr>
              <a:t>Les projets humanitaires (autre budget disponible auprès de la cellule SI) </a:t>
            </a:r>
          </a:p>
          <a:p>
            <a:pPr marL="457200" lvl="1" indent="0" algn="just">
              <a:buNone/>
            </a:pPr>
            <a:r>
              <a:rPr lang="fr-BE" sz="1400" kern="0" dirty="0">
                <a:latin typeface="Calibri" panose="020F0502020204030204" pitchFamily="34" charset="0"/>
                <a:ea typeface="Times New Roman" panose="02020603050405020304" pitchFamily="18" charset="0"/>
                <a:cs typeface="Times New Roman" panose="02020603050405020304" pitchFamily="18" charset="0"/>
              </a:rPr>
              <a:t>      </a:t>
            </a:r>
            <a:r>
              <a:rPr lang="fr-BE" sz="1400" kern="0" dirty="0" err="1">
                <a:solidFill>
                  <a:srgbClr val="0070C0"/>
                </a:solidFill>
                <a:latin typeface="Calibri" panose="020F0502020204030204" pitchFamily="34" charset="0"/>
                <a:ea typeface="Times New Roman" panose="02020603050405020304" pitchFamily="18" charset="0"/>
                <a:cs typeface="Times New Roman" panose="02020603050405020304" pitchFamily="18" charset="0"/>
              </a:rPr>
              <a:t>Noodhulp</a:t>
            </a:r>
            <a:r>
              <a:rPr lang="fr-BE" sz="1400"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nl-NL" sz="1400"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een andere budgetlijn is beschikbaar bij de cel IS</a:t>
            </a:r>
            <a:r>
              <a:rPr lang="fr-BE" sz="1400"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a:t>
            </a:r>
            <a:endParaRPr lang="fr-BE" sz="1400"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lgn="just">
              <a:spcAft>
                <a:spcPts val="600"/>
              </a:spcAft>
            </a:pPr>
            <a:endParaRPr lang="fr-BE"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lvl="1" algn="just">
              <a:spcAft>
                <a:spcPts val="600"/>
              </a:spcAft>
            </a:pPr>
            <a:endParaRPr lang="fr-BE" dirty="0"/>
          </a:p>
        </p:txBody>
      </p:sp>
      <p:pic>
        <p:nvPicPr>
          <p:cNvPr id="2050" name="Picture 2" descr="Ville de Bruxelles — Wikipédia">
            <a:extLst>
              <a:ext uri="{FF2B5EF4-FFF2-40B4-BE49-F238E27FC236}">
                <a16:creationId xmlns:a16="http://schemas.microsoft.com/office/drawing/2014/main" id="{1F1892B3-9D22-491B-B6DD-18F6E6876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7316" y="2671259"/>
            <a:ext cx="1890386" cy="18363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cture">
            <a:extLst>
              <a:ext uri="{FF2B5EF4-FFF2-40B4-BE49-F238E27FC236}">
                <a16:creationId xmlns:a16="http://schemas.microsoft.com/office/drawing/2014/main" id="{BC25BED6-08D8-4F4A-A016-126012CA8B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6721" y="4926178"/>
            <a:ext cx="2510686" cy="14210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E8D0D95-FFEB-DE4B-2F52-E5E28B42B2A3}"/>
              </a:ext>
            </a:extLst>
          </p:cNvPr>
          <p:cNvSpPr/>
          <p:nvPr/>
        </p:nvSpPr>
        <p:spPr>
          <a:xfrm>
            <a:off x="6462559" y="2720127"/>
            <a:ext cx="3217624" cy="3460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 name="Picture 3" descr="A black and white logo&#10;&#10;Description automatically generated">
            <a:extLst>
              <a:ext uri="{FF2B5EF4-FFF2-40B4-BE49-F238E27FC236}">
                <a16:creationId xmlns:a16="http://schemas.microsoft.com/office/drawing/2014/main" id="{5FD81048-A191-98A9-F380-AFC15BAE32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33186" y="6063809"/>
            <a:ext cx="858813" cy="794190"/>
          </a:xfrm>
          <a:prstGeom prst="rect">
            <a:avLst/>
          </a:prstGeom>
        </p:spPr>
      </p:pic>
      <p:pic>
        <p:nvPicPr>
          <p:cNvPr id="5" name="Picture 2">
            <a:extLst>
              <a:ext uri="{FF2B5EF4-FFF2-40B4-BE49-F238E27FC236}">
                <a16:creationId xmlns:a16="http://schemas.microsoft.com/office/drawing/2014/main" id="{4BABC248-CE58-9F0D-E634-CACF23720B2B}"/>
              </a:ext>
            </a:extLst>
          </p:cNvPr>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7137448" y="0"/>
            <a:ext cx="5054552" cy="168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11CC84F1-F840-CCBB-698C-EB193F4AD347}"/>
              </a:ext>
            </a:extLst>
          </p:cNvPr>
          <p:cNvSpPr txBox="1"/>
          <p:nvPr/>
        </p:nvSpPr>
        <p:spPr>
          <a:xfrm>
            <a:off x="364292" y="6582057"/>
            <a:ext cx="10378112" cy="261610"/>
          </a:xfrm>
          <a:prstGeom prst="rect">
            <a:avLst/>
          </a:prstGeom>
          <a:noFill/>
        </p:spPr>
        <p:txBody>
          <a:bodyPr wrap="square" rtlCol="0">
            <a:spAutoFit/>
          </a:bodyPr>
          <a:lstStyle/>
          <a:p>
            <a:pPr marL="0" indent="0" algn="just">
              <a:spcAft>
                <a:spcPts val="600"/>
              </a:spcAft>
              <a:buNone/>
            </a:pPr>
            <a:r>
              <a:rPr lang="fr-BE" sz="1100" u="sng"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https://www.oecd.org/fr/cad/financementpourledeveloppementdurable/normes-financement-developpement/Liste-des-beneficiaires-APD-etablie-par-le-CAD-2024-25.pdf</a:t>
            </a:r>
            <a:endParaRPr lang="fr-BE" sz="1100" u="sng"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31D6752-C00D-375F-F93F-89DA2C40F4BA}"/>
              </a:ext>
            </a:extLst>
          </p:cNvPr>
          <p:cNvSpPr/>
          <p:nvPr/>
        </p:nvSpPr>
        <p:spPr>
          <a:xfrm>
            <a:off x="5401879" y="5119703"/>
            <a:ext cx="2260600" cy="4724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TextBox 13">
            <a:extLst>
              <a:ext uri="{FF2B5EF4-FFF2-40B4-BE49-F238E27FC236}">
                <a16:creationId xmlns:a16="http://schemas.microsoft.com/office/drawing/2014/main" id="{F13C74EB-30D0-6D0F-08FE-A03E77096882}"/>
              </a:ext>
            </a:extLst>
          </p:cNvPr>
          <p:cNvSpPr txBox="1"/>
          <p:nvPr/>
        </p:nvSpPr>
        <p:spPr>
          <a:xfrm>
            <a:off x="103833" y="187068"/>
            <a:ext cx="1437081" cy="738664"/>
          </a:xfrm>
          <a:prstGeom prst="rect">
            <a:avLst/>
          </a:prstGeom>
          <a:noFill/>
        </p:spPr>
        <p:txBody>
          <a:bodyPr wrap="square" rtlCol="0">
            <a:spAutoFit/>
          </a:bodyPr>
          <a:lstStyle/>
          <a:p>
            <a:r>
              <a:rPr lang="fr-BE" sz="1400" b="1" dirty="0"/>
              <a:t>1 ) Les grandes lignes</a:t>
            </a:r>
          </a:p>
          <a:p>
            <a:r>
              <a:rPr lang="fr-BE" sz="1400" b="1" dirty="0" err="1">
                <a:solidFill>
                  <a:schemeClr val="accent1"/>
                </a:solidFill>
              </a:rPr>
              <a:t>Hoofdlijnen</a:t>
            </a:r>
            <a:endParaRPr lang="fr-BE" sz="1400" b="1" dirty="0">
              <a:solidFill>
                <a:schemeClr val="accent1"/>
              </a:solidFill>
            </a:endParaRPr>
          </a:p>
        </p:txBody>
      </p:sp>
    </p:spTree>
    <p:extLst>
      <p:ext uri="{BB962C8B-B14F-4D97-AF65-F5344CB8AC3E}">
        <p14:creationId xmlns:p14="http://schemas.microsoft.com/office/powerpoint/2010/main" val="189567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C851-9CCD-4C12-857D-FD7F2AB56176}"/>
              </a:ext>
            </a:extLst>
          </p:cNvPr>
          <p:cNvSpPr>
            <a:spLocks noGrp="1"/>
          </p:cNvSpPr>
          <p:nvPr>
            <p:ph type="title"/>
          </p:nvPr>
        </p:nvSpPr>
        <p:spPr>
          <a:xfrm>
            <a:off x="2068498" y="230505"/>
            <a:ext cx="4613716" cy="1188720"/>
          </a:xfrm>
        </p:spPr>
        <p:txBody>
          <a:bodyPr>
            <a:normAutofit/>
          </a:bodyPr>
          <a:lstStyle/>
          <a:p>
            <a:pPr algn="ctr"/>
            <a:r>
              <a:rPr lang="fr-BE" sz="2400" dirty="0"/>
              <a:t>Changements / </a:t>
            </a:r>
            <a:r>
              <a:rPr lang="fr-BE" sz="2400" dirty="0" err="1">
                <a:solidFill>
                  <a:srgbClr val="0070C0"/>
                </a:solidFill>
              </a:rPr>
              <a:t>Veranderingen</a:t>
            </a:r>
            <a:r>
              <a:rPr lang="fr-BE" sz="2400" dirty="0"/>
              <a:t> 2024</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5">
            <a:extLst>
              <a:ext uri="{FF2B5EF4-FFF2-40B4-BE49-F238E27FC236}">
                <a16:creationId xmlns:a16="http://schemas.microsoft.com/office/drawing/2014/main" id="{487643AC-03B6-4FE8-B819-5E4A422D7813}"/>
              </a:ext>
            </a:extLst>
          </p:cNvPr>
          <p:cNvSpPr>
            <a:spLocks noGrp="1"/>
          </p:cNvSpPr>
          <p:nvPr>
            <p:ph idx="1"/>
          </p:nvPr>
        </p:nvSpPr>
        <p:spPr>
          <a:xfrm>
            <a:off x="1113723" y="1745280"/>
            <a:ext cx="10515600" cy="4430117"/>
          </a:xfrm>
        </p:spPr>
        <p:txBody>
          <a:bodyPr>
            <a:normAutofit lnSpcReduction="10000"/>
          </a:bodyPr>
          <a:lstStyle/>
          <a:p>
            <a:pPr marL="0" indent="0" algn="just">
              <a:spcAft>
                <a:spcPts val="600"/>
              </a:spcAft>
              <a:buNone/>
            </a:pPr>
            <a:r>
              <a:rPr lang="fr-BE" sz="1600" b="1" u="none" strike="noStrike" kern="0" dirty="0">
                <a:effectLst/>
                <a:latin typeface="Calibri" panose="020F0502020204030204" pitchFamily="34" charset="0"/>
                <a:ea typeface="Times New Roman" panose="02020603050405020304" pitchFamily="18" charset="0"/>
                <a:cs typeface="Times New Roman" panose="02020603050405020304" pitchFamily="18" charset="0"/>
              </a:rPr>
              <a:t>Plusieurs changements ont été opérés afin de poursuivre les objectifs de la ville / </a:t>
            </a:r>
            <a:r>
              <a:rPr lang="nl-NL" sz="1600" b="1" dirty="0">
                <a:solidFill>
                  <a:srgbClr val="0070C0"/>
                </a:solidFill>
              </a:rPr>
              <a:t>Er zijn verschillende wijzigingen aangebracht om de doelstellingen van de stad na te streven </a:t>
            </a:r>
            <a:r>
              <a:rPr lang="nl-NL" sz="1600" b="1" kern="0" dirty="0">
                <a:solidFill>
                  <a:srgbClr val="0070C0"/>
                </a:solidFill>
                <a:latin typeface="Calibri" panose="020F0502020204030204" pitchFamily="34" charset="0"/>
                <a:cs typeface="Times New Roman" panose="02020603050405020304" pitchFamily="18" charset="0"/>
                <a:sym typeface="Wingdings" panose="05000000000000000000" pitchFamily="2" charset="2"/>
              </a:rPr>
              <a:t> </a:t>
            </a:r>
            <a:r>
              <a:rPr lang="nl-NL" sz="1600" b="1" kern="0" dirty="0">
                <a:latin typeface="Calibri" panose="020F0502020204030204" pitchFamily="34" charset="0"/>
                <a:cs typeface="Times New Roman" panose="02020603050405020304" pitchFamily="18" charset="0"/>
                <a:sym typeface="Wingdings" panose="05000000000000000000" pitchFamily="2" charset="2"/>
              </a:rPr>
              <a:t>d</a:t>
            </a:r>
            <a:r>
              <a:rPr lang="fr-BE" sz="1600" b="1" kern="0" dirty="0">
                <a:latin typeface="Calibri" panose="020F0502020204030204" pitchFamily="34" charset="0"/>
                <a:ea typeface="Times New Roman" panose="02020603050405020304" pitchFamily="18" charset="0"/>
                <a:cs typeface="Times New Roman" panose="02020603050405020304" pitchFamily="18" charset="0"/>
              </a:rPr>
              <a:t>ans le règlement administratif de l’appel / </a:t>
            </a:r>
            <a:r>
              <a:rPr lang="nl-NL" sz="1600" b="1" dirty="0">
                <a:solidFill>
                  <a:srgbClr val="0070C0"/>
                </a:solidFill>
              </a:rPr>
              <a:t>In het subsidiereglement</a:t>
            </a:r>
            <a:endParaRPr lang="fr-BE" sz="1600" b="1" u="sng" kern="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fr-BE" sz="1400" dirty="0">
                <a:solidFill>
                  <a:srgbClr val="000000"/>
                </a:solidFill>
                <a:latin typeface="Calibri" panose="020F0502020204030204" pitchFamily="34" charset="0"/>
              </a:rPr>
              <a:t>Seuls les porteurs de projets qui répondent au critère d’une micro ASBL (selon le nouveau code des sociétés et ASBL) sont éligibles </a:t>
            </a:r>
            <a:r>
              <a:rPr lang="fr-BE" sz="1400" dirty="0">
                <a:solidFill>
                  <a:srgbClr val="000000"/>
                </a:solidFill>
                <a:latin typeface="Calibri" panose="020F0502020204030204" pitchFamily="34" charset="0"/>
                <a:sym typeface="Wingdings" panose="05000000000000000000" pitchFamily="2" charset="2"/>
              </a:rPr>
              <a:t> </a:t>
            </a:r>
            <a:r>
              <a:rPr lang="fr-BE" sz="1400" dirty="0">
                <a:solidFill>
                  <a:srgbClr val="000000"/>
                </a:solidFill>
                <a:latin typeface="Calibri" panose="020F0502020204030204" pitchFamily="34" charset="0"/>
              </a:rPr>
              <a:t>Les micro-ASBL sont les petites ASBL qui, à la date  du bilan du  dernier exercice clôturé, ne dépassent </a:t>
            </a:r>
            <a:r>
              <a:rPr lang="fr-BE" sz="1400" b="1" dirty="0">
                <a:solidFill>
                  <a:srgbClr val="000000"/>
                </a:solidFill>
                <a:highlight>
                  <a:srgbClr val="FFFF00"/>
                </a:highlight>
                <a:latin typeface="Calibri" panose="020F0502020204030204" pitchFamily="34" charset="0"/>
              </a:rPr>
              <a:t>pas plus d’un des critères</a:t>
            </a:r>
            <a:r>
              <a:rPr lang="fr-BE" sz="1400" dirty="0">
                <a:solidFill>
                  <a:srgbClr val="000000"/>
                </a:solidFill>
                <a:latin typeface="Calibri" panose="020F0502020204030204" pitchFamily="34" charset="0"/>
              </a:rPr>
              <a:t> suivants </a:t>
            </a:r>
            <a:r>
              <a:rPr lang="nl-NL" sz="1400" b="0" i="0" dirty="0">
                <a:solidFill>
                  <a:srgbClr val="0070C0"/>
                </a:solidFill>
                <a:effectLst/>
                <a:latin typeface="proxima-n-w01-reg"/>
              </a:rPr>
              <a:t>Alleen projectleiders die voldoen aan het criterium van een micro VZW (volgens de nieuwe code van bedrijven en non-profit organisaties) komen in aanmerking. Micro-non-profit organisaties zijn kleine non-profit organisaties die op balansdatum van het laatst afgesloten boekjaar, </a:t>
            </a:r>
            <a:r>
              <a:rPr lang="nl-NL" sz="1400" b="1" i="0" dirty="0">
                <a:solidFill>
                  <a:srgbClr val="0070C0"/>
                </a:solidFill>
                <a:effectLst/>
                <a:highlight>
                  <a:srgbClr val="FFFF00"/>
                </a:highlight>
                <a:latin typeface="proxima-n-w01-reg"/>
              </a:rPr>
              <a:t>niet meer dan één</a:t>
            </a:r>
            <a:r>
              <a:rPr lang="nl-NL" sz="1400" b="0" i="0" dirty="0">
                <a:solidFill>
                  <a:srgbClr val="0070C0"/>
                </a:solidFill>
                <a:effectLst/>
                <a:latin typeface="proxima-n-w01-reg"/>
              </a:rPr>
              <a:t> van de volgende criteria overschrijden:</a:t>
            </a:r>
            <a:endParaRPr lang="fr-BE" sz="1400" b="0" i="0" dirty="0">
              <a:solidFill>
                <a:srgbClr val="0070C0"/>
              </a:solidFill>
              <a:effectLst/>
              <a:latin typeface="proxima-n-w01-reg"/>
            </a:endParaRPr>
          </a:p>
          <a:p>
            <a:pPr marL="1079500" indent="-269875" algn="just">
              <a:buAutoNum type="arabicParenR"/>
            </a:pPr>
            <a:r>
              <a:rPr lang="fr-BE" sz="1200" b="0" i="0" dirty="0">
                <a:effectLst/>
              </a:rPr>
              <a:t>nombre de travailleurs, en moyenne annuelle : </a:t>
            </a:r>
            <a:r>
              <a:rPr lang="fr-BE" sz="1200" b="0" i="0" dirty="0">
                <a:effectLst/>
                <a:highlight>
                  <a:srgbClr val="FFFF00"/>
                </a:highlight>
              </a:rPr>
              <a:t>10</a:t>
            </a:r>
            <a:r>
              <a:rPr lang="fr-BE" sz="1200" b="0" i="0" dirty="0">
                <a:effectLst/>
              </a:rPr>
              <a:t>  </a:t>
            </a:r>
            <a:r>
              <a:rPr lang="fr-BE" sz="1200" b="0" i="0" dirty="0" err="1">
                <a:solidFill>
                  <a:srgbClr val="0070C0"/>
                </a:solidFill>
                <a:effectLst/>
              </a:rPr>
              <a:t>aantal</a:t>
            </a:r>
            <a:r>
              <a:rPr lang="fr-BE" sz="1200" b="0" i="0" dirty="0">
                <a:solidFill>
                  <a:srgbClr val="0070C0"/>
                </a:solidFill>
                <a:effectLst/>
              </a:rPr>
              <a:t> </a:t>
            </a:r>
            <a:r>
              <a:rPr lang="fr-BE" sz="1200" b="0" i="0" dirty="0" err="1">
                <a:solidFill>
                  <a:srgbClr val="0070C0"/>
                </a:solidFill>
                <a:effectLst/>
              </a:rPr>
              <a:t>werknemers</a:t>
            </a:r>
            <a:r>
              <a:rPr lang="fr-BE" sz="1200" b="0" i="0" dirty="0">
                <a:solidFill>
                  <a:srgbClr val="0070C0"/>
                </a:solidFill>
                <a:effectLst/>
              </a:rPr>
              <a:t>, </a:t>
            </a:r>
            <a:r>
              <a:rPr lang="fr-BE" sz="1200" b="0" i="0" dirty="0" err="1">
                <a:solidFill>
                  <a:srgbClr val="0070C0"/>
                </a:solidFill>
                <a:effectLst/>
              </a:rPr>
              <a:t>jaargemiddelde</a:t>
            </a:r>
            <a:r>
              <a:rPr lang="fr-BE" sz="1200" b="0" i="0" dirty="0">
                <a:solidFill>
                  <a:srgbClr val="0070C0"/>
                </a:solidFill>
                <a:effectLst/>
              </a:rPr>
              <a:t> </a:t>
            </a:r>
          </a:p>
          <a:p>
            <a:pPr marL="1079500" indent="-269875" algn="just">
              <a:buAutoNum type="arabicParenR"/>
            </a:pPr>
            <a:r>
              <a:rPr lang="fr-BE" sz="1200" b="0" i="0" dirty="0">
                <a:effectLst/>
              </a:rPr>
              <a:t>chiffre d’affaires annuel, hors taxe sur la valeur ajoutée  </a:t>
            </a:r>
            <a:r>
              <a:rPr lang="fr-BE" sz="1200" b="0" i="0" dirty="0">
                <a:effectLst/>
                <a:highlight>
                  <a:srgbClr val="FFFF00"/>
                </a:highlight>
              </a:rPr>
              <a:t>700.000 EUR </a:t>
            </a:r>
            <a:r>
              <a:rPr lang="fr-BE" sz="1200" b="0" i="0" dirty="0" err="1">
                <a:solidFill>
                  <a:srgbClr val="0070C0"/>
                </a:solidFill>
                <a:effectLst/>
              </a:rPr>
              <a:t>jaaromzet</a:t>
            </a:r>
            <a:r>
              <a:rPr lang="fr-BE" sz="1200" b="0" i="0" dirty="0">
                <a:solidFill>
                  <a:srgbClr val="0070C0"/>
                </a:solidFill>
                <a:effectLst/>
              </a:rPr>
              <a:t>, </a:t>
            </a:r>
            <a:r>
              <a:rPr lang="fr-BE" sz="1200" b="0" i="0" dirty="0" err="1">
                <a:solidFill>
                  <a:srgbClr val="0070C0"/>
                </a:solidFill>
                <a:effectLst/>
              </a:rPr>
              <a:t>exclusief</a:t>
            </a:r>
            <a:r>
              <a:rPr lang="fr-BE" sz="1200" b="0" i="0" dirty="0">
                <a:solidFill>
                  <a:srgbClr val="0070C0"/>
                </a:solidFill>
                <a:effectLst/>
              </a:rPr>
              <a:t> BTW</a:t>
            </a:r>
          </a:p>
          <a:p>
            <a:pPr marL="1079500" indent="-269875" algn="just">
              <a:buAutoNum type="arabicParenR"/>
            </a:pPr>
            <a:r>
              <a:rPr lang="fr-BE" sz="1200" b="0" i="0" dirty="0">
                <a:effectLst/>
              </a:rPr>
              <a:t>total du bilan : </a:t>
            </a:r>
            <a:r>
              <a:rPr lang="fr-BE" sz="1200" b="0" i="0" dirty="0">
                <a:effectLst/>
                <a:highlight>
                  <a:srgbClr val="FFFF00"/>
                </a:highlight>
              </a:rPr>
              <a:t>350.000 EUR</a:t>
            </a:r>
            <a:r>
              <a:rPr lang="fr-BE" sz="1200" b="0" i="0" dirty="0">
                <a:solidFill>
                  <a:srgbClr val="0070C0"/>
                </a:solidFill>
                <a:effectLst/>
              </a:rPr>
              <a:t> </a:t>
            </a:r>
            <a:r>
              <a:rPr lang="fr-BE" sz="1200" dirty="0" err="1">
                <a:solidFill>
                  <a:srgbClr val="0070C0"/>
                </a:solidFill>
              </a:rPr>
              <a:t>balanstotaal</a:t>
            </a:r>
            <a:r>
              <a:rPr lang="fr-BE" sz="1200" b="0" i="0" dirty="0">
                <a:effectLst/>
              </a:rPr>
              <a:t> (art. 1:29 du code).</a:t>
            </a:r>
            <a:endParaRPr lang="fr-BE" sz="1800" dirty="0"/>
          </a:p>
          <a:p>
            <a:r>
              <a:rPr lang="fr-BE" sz="1600" dirty="0">
                <a:solidFill>
                  <a:srgbClr val="000000"/>
                </a:solidFill>
                <a:latin typeface="Calibri" panose="020F0502020204030204" pitchFamily="34" charset="0"/>
              </a:rPr>
              <a:t>L’éligibilité des dépenses est maintenant comprise dans la période de juillet à juin (année +1) / </a:t>
            </a:r>
            <a:r>
              <a:rPr lang="nl-NL" sz="1600" dirty="0">
                <a:solidFill>
                  <a:srgbClr val="0070C0"/>
                </a:solidFill>
                <a:latin typeface="Calibri" panose="020F0502020204030204" pitchFamily="34" charset="0"/>
              </a:rPr>
              <a:t>De periode van de </a:t>
            </a:r>
            <a:r>
              <a:rPr lang="nl-NL" sz="1600" dirty="0" err="1">
                <a:solidFill>
                  <a:srgbClr val="0070C0"/>
                </a:solidFill>
                <a:latin typeface="Calibri" panose="020F0502020204030204" pitchFamily="34" charset="0"/>
              </a:rPr>
              <a:t>subsidiabiliteit</a:t>
            </a:r>
            <a:r>
              <a:rPr lang="nl-NL" sz="1600" dirty="0">
                <a:solidFill>
                  <a:srgbClr val="0070C0"/>
                </a:solidFill>
                <a:latin typeface="Calibri" panose="020F0502020204030204" pitchFamily="34" charset="0"/>
              </a:rPr>
              <a:t> van de uitgaven loopt van juli tot en met juni (jaar +1)</a:t>
            </a:r>
            <a:r>
              <a:rPr lang="fr-BE" sz="1600" dirty="0">
                <a:solidFill>
                  <a:srgbClr val="0070C0"/>
                </a:solidFill>
                <a:latin typeface="Calibri" panose="020F0502020204030204" pitchFamily="34" charset="0"/>
              </a:rPr>
              <a:t> </a:t>
            </a:r>
            <a:r>
              <a:rPr lang="fr-BE" sz="1600" dirty="0">
                <a:solidFill>
                  <a:srgbClr val="000000"/>
                </a:solidFill>
                <a:latin typeface="Calibri" panose="020F0502020204030204" pitchFamily="34" charset="0"/>
                <a:sym typeface="Wingdings" panose="05000000000000000000" pitchFamily="2" charset="2"/>
              </a:rPr>
              <a:t> 01/07/24 au/</a:t>
            </a:r>
            <a:r>
              <a:rPr lang="fr-BE" sz="1600" dirty="0" err="1">
                <a:solidFill>
                  <a:srgbClr val="0070C0"/>
                </a:solidFill>
                <a:latin typeface="Calibri" panose="020F0502020204030204" pitchFamily="34" charset="0"/>
                <a:sym typeface="Wingdings" panose="05000000000000000000" pitchFamily="2" charset="2"/>
              </a:rPr>
              <a:t>tot</a:t>
            </a:r>
            <a:r>
              <a:rPr lang="fr-BE" sz="1600" dirty="0">
                <a:solidFill>
                  <a:srgbClr val="000000"/>
                </a:solidFill>
                <a:latin typeface="Calibri" panose="020F0502020204030204" pitchFamily="34" charset="0"/>
                <a:sym typeface="Wingdings" panose="05000000000000000000" pitchFamily="2" charset="2"/>
              </a:rPr>
              <a:t>  30/06/25</a:t>
            </a:r>
          </a:p>
          <a:p>
            <a:r>
              <a:rPr lang="fr-BE" sz="1600" b="0" i="0" u="none" strike="noStrike" baseline="0" dirty="0">
                <a:solidFill>
                  <a:srgbClr val="000000"/>
                </a:solidFill>
                <a:latin typeface="Calibri" panose="020F0502020204030204" pitchFamily="34" charset="0"/>
              </a:rPr>
              <a:t>Nous n’acceptons plus </a:t>
            </a:r>
            <a:r>
              <a:rPr lang="fr-BE" sz="1600" b="1" i="0" u="none" strike="noStrike" baseline="0" dirty="0">
                <a:solidFill>
                  <a:srgbClr val="000000"/>
                </a:solidFill>
                <a:latin typeface="Calibri" panose="020F0502020204030204" pitchFamily="34" charset="0"/>
              </a:rPr>
              <a:t>que</a:t>
            </a:r>
            <a:r>
              <a:rPr lang="fr-BE" sz="1600" b="0" i="0" u="none" strike="noStrike" baseline="0" dirty="0">
                <a:solidFill>
                  <a:srgbClr val="000000"/>
                </a:solidFill>
                <a:latin typeface="Calibri" panose="020F0502020204030204" pitchFamily="34" charset="0"/>
              </a:rPr>
              <a:t> les dossiers électroniques. En cas de problème, veuillez nous contacter / </a:t>
            </a:r>
            <a:r>
              <a:rPr lang="nl-NL" sz="1600" b="0" i="0" u="none" strike="noStrike" baseline="0" dirty="0">
                <a:solidFill>
                  <a:srgbClr val="0070C0"/>
                </a:solidFill>
                <a:latin typeface="Calibri" panose="020F0502020204030204" pitchFamily="34" charset="0"/>
              </a:rPr>
              <a:t>Wij accepteren nu </a:t>
            </a:r>
            <a:r>
              <a:rPr lang="nl-NL" sz="1600" b="1" i="0" u="none" strike="noStrike" baseline="0" dirty="0">
                <a:solidFill>
                  <a:srgbClr val="0070C0"/>
                </a:solidFill>
                <a:latin typeface="Calibri" panose="020F0502020204030204" pitchFamily="34" charset="0"/>
              </a:rPr>
              <a:t>alleen</a:t>
            </a:r>
            <a:r>
              <a:rPr lang="nl-NL" sz="1600" b="0" i="0" u="none" strike="noStrike" baseline="0" dirty="0">
                <a:solidFill>
                  <a:srgbClr val="0070C0"/>
                </a:solidFill>
                <a:latin typeface="Calibri" panose="020F0502020204030204" pitchFamily="34" charset="0"/>
              </a:rPr>
              <a:t> elektronische bestanden. Als er een probleem is, neem dan contact met ons op</a:t>
            </a:r>
            <a:endParaRPr lang="fr-BE" sz="1600" b="0" i="0" u="none" strike="noStrike" baseline="0" dirty="0">
              <a:solidFill>
                <a:srgbClr val="0070C0"/>
              </a:solidFill>
              <a:latin typeface="Calibri" panose="020F0502020204030204" pitchFamily="34" charset="0"/>
            </a:endParaRPr>
          </a:p>
          <a:p>
            <a:r>
              <a:rPr lang="fr-BE" sz="1600" b="0" i="0" u="none" strike="noStrike" baseline="0" dirty="0">
                <a:solidFill>
                  <a:srgbClr val="000000"/>
                </a:solidFill>
                <a:latin typeface="Calibri" panose="020F0502020204030204" pitchFamily="34" charset="0"/>
              </a:rPr>
              <a:t>Tout changement dans les </a:t>
            </a:r>
            <a:r>
              <a:rPr lang="fr-BE" sz="1600" b="1" i="0" u="none" strike="noStrike" baseline="0" dirty="0">
                <a:solidFill>
                  <a:srgbClr val="000000"/>
                </a:solidFill>
                <a:latin typeface="Calibri" panose="020F0502020204030204" pitchFamily="34" charset="0"/>
              </a:rPr>
              <a:t>activités prévues </a:t>
            </a:r>
            <a:r>
              <a:rPr lang="fr-BE" sz="1600" b="0" i="0" u="none" strike="noStrike" baseline="0" dirty="0">
                <a:solidFill>
                  <a:srgbClr val="000000"/>
                </a:solidFill>
                <a:latin typeface="Calibri" panose="020F0502020204030204" pitchFamily="34" charset="0"/>
              </a:rPr>
              <a:t>(point 16 du formulaire en coopération et 13 en ECMS) doit nous être soumis pour validation / </a:t>
            </a:r>
            <a:r>
              <a:rPr lang="nl-NL" sz="1600" b="0" i="0" u="none" strike="noStrike" baseline="0" dirty="0">
                <a:solidFill>
                  <a:srgbClr val="0070C0"/>
                </a:solidFill>
                <a:latin typeface="Calibri" panose="020F0502020204030204" pitchFamily="34" charset="0"/>
              </a:rPr>
              <a:t>Elke wijziging in de </a:t>
            </a:r>
            <a:r>
              <a:rPr lang="nl-NL" sz="1600" b="1" i="0" u="none" strike="noStrike" baseline="0" dirty="0">
                <a:solidFill>
                  <a:srgbClr val="0070C0"/>
                </a:solidFill>
                <a:latin typeface="Calibri" panose="020F0502020204030204" pitchFamily="34" charset="0"/>
              </a:rPr>
              <a:t>voorgestelde activiteiten </a:t>
            </a:r>
            <a:r>
              <a:rPr lang="nl-NL" sz="1600" b="0" i="0" u="none" strike="noStrike" baseline="0" dirty="0">
                <a:solidFill>
                  <a:srgbClr val="0070C0"/>
                </a:solidFill>
                <a:latin typeface="Calibri" panose="020F0502020204030204" pitchFamily="34" charset="0"/>
              </a:rPr>
              <a:t>(punt 16 van het formulier in ontwikkeling en 13 in sensibilisatie) moet ter validatie aan ons worden voorgelegd</a:t>
            </a:r>
            <a:endParaRPr lang="fr-BE" sz="1600" b="0" i="0" u="none" strike="noStrike" baseline="0" dirty="0">
              <a:solidFill>
                <a:srgbClr val="0070C0"/>
              </a:solidFill>
              <a:latin typeface="Calibri" panose="020F0502020204030204" pitchFamily="34" charset="0"/>
            </a:endParaRPr>
          </a:p>
          <a:p>
            <a:endParaRPr lang="fr-BE" sz="1600" dirty="0"/>
          </a:p>
        </p:txBody>
      </p:sp>
      <p:pic>
        <p:nvPicPr>
          <p:cNvPr id="4" name="Picture 3" descr="A screenshot of a video game&#10;&#10;Description automatically generated with medium confidence">
            <a:extLst>
              <a:ext uri="{FF2B5EF4-FFF2-40B4-BE49-F238E27FC236}">
                <a16:creationId xmlns:a16="http://schemas.microsoft.com/office/drawing/2014/main" id="{D3D3F159-8DC4-06CA-96C6-7CD6D777A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7448" y="0"/>
            <a:ext cx="5066438" cy="1687801"/>
          </a:xfrm>
          <a:prstGeom prst="rect">
            <a:avLst/>
          </a:prstGeom>
        </p:spPr>
      </p:pic>
      <p:pic>
        <p:nvPicPr>
          <p:cNvPr id="3" name="Picture 2" descr="A black and white logo&#10;&#10;Description automatically generated">
            <a:extLst>
              <a:ext uri="{FF2B5EF4-FFF2-40B4-BE49-F238E27FC236}">
                <a16:creationId xmlns:a16="http://schemas.microsoft.com/office/drawing/2014/main" id="{2AC410B4-4314-ACCF-6EF6-2FF305E27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9652" y="5921828"/>
            <a:ext cx="1012348" cy="936171"/>
          </a:xfrm>
          <a:prstGeom prst="rect">
            <a:avLst/>
          </a:prstGeom>
        </p:spPr>
      </p:pic>
      <p:pic>
        <p:nvPicPr>
          <p:cNvPr id="5" name="Picture 2">
            <a:extLst>
              <a:ext uri="{FF2B5EF4-FFF2-40B4-BE49-F238E27FC236}">
                <a16:creationId xmlns:a16="http://schemas.microsoft.com/office/drawing/2014/main" id="{66F85CEC-F56E-BB2D-FE0B-CD16DE26F853}"/>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7137448" y="-4624"/>
            <a:ext cx="5054552" cy="168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9C477BF-05FD-74A3-B727-CC20E99B4F9C}"/>
              </a:ext>
            </a:extLst>
          </p:cNvPr>
          <p:cNvSpPr txBox="1"/>
          <p:nvPr/>
        </p:nvSpPr>
        <p:spPr>
          <a:xfrm>
            <a:off x="103833" y="187068"/>
            <a:ext cx="1437081" cy="738664"/>
          </a:xfrm>
          <a:prstGeom prst="rect">
            <a:avLst/>
          </a:prstGeom>
          <a:noFill/>
        </p:spPr>
        <p:txBody>
          <a:bodyPr wrap="square" rtlCol="0">
            <a:spAutoFit/>
          </a:bodyPr>
          <a:lstStyle/>
          <a:p>
            <a:r>
              <a:rPr lang="fr-BE" sz="1400" b="1" dirty="0"/>
              <a:t>2 ) Changements / </a:t>
            </a:r>
            <a:r>
              <a:rPr lang="fr-BE" sz="1400" b="1" dirty="0" err="1">
                <a:solidFill>
                  <a:srgbClr val="0070C0"/>
                </a:solidFill>
              </a:rPr>
              <a:t>veranderingen</a:t>
            </a:r>
            <a:endParaRPr lang="fr-BE" sz="1400" b="1" dirty="0">
              <a:solidFill>
                <a:srgbClr val="0070C0"/>
              </a:solidFill>
            </a:endParaRPr>
          </a:p>
          <a:p>
            <a:r>
              <a:rPr lang="fr-BE" sz="1400" b="1" dirty="0">
                <a:solidFill>
                  <a:schemeClr val="accent1"/>
                </a:solidFill>
              </a:rPr>
              <a:t>2024</a:t>
            </a:r>
          </a:p>
        </p:txBody>
      </p:sp>
    </p:spTree>
    <p:extLst>
      <p:ext uri="{BB962C8B-B14F-4D97-AF65-F5344CB8AC3E}">
        <p14:creationId xmlns:p14="http://schemas.microsoft.com/office/powerpoint/2010/main" val="828326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C851-9CCD-4C12-857D-FD7F2AB56176}"/>
              </a:ext>
            </a:extLst>
          </p:cNvPr>
          <p:cNvSpPr>
            <a:spLocks noGrp="1"/>
          </p:cNvSpPr>
          <p:nvPr>
            <p:ph type="title"/>
          </p:nvPr>
        </p:nvSpPr>
        <p:spPr>
          <a:xfrm>
            <a:off x="1764100" y="261260"/>
            <a:ext cx="4613716" cy="1188720"/>
          </a:xfrm>
        </p:spPr>
        <p:txBody>
          <a:bodyPr>
            <a:normAutofit/>
          </a:bodyPr>
          <a:lstStyle/>
          <a:p>
            <a:pPr algn="ctr"/>
            <a:r>
              <a:rPr lang="fr-BE" sz="3200" dirty="0"/>
              <a:t>Règles &amp; </a:t>
            </a:r>
            <a:r>
              <a:rPr lang="fr-BE" sz="3200" dirty="0" err="1"/>
              <a:t>template</a:t>
            </a:r>
            <a:r>
              <a:rPr lang="fr-BE" sz="3200" dirty="0"/>
              <a:t> &amp; </a:t>
            </a:r>
            <a:r>
              <a:rPr lang="fr-BE" sz="3200" dirty="0">
                <a:solidFill>
                  <a:srgbClr val="0070C0"/>
                </a:solidFill>
              </a:rPr>
              <a:t>regels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20977B08-A0D2-4BD9-888F-E2DB25510D0D}"/>
              </a:ext>
            </a:extLst>
          </p:cNvPr>
          <p:cNvSpPr txBox="1"/>
          <p:nvPr/>
        </p:nvSpPr>
        <p:spPr>
          <a:xfrm>
            <a:off x="45949" y="170602"/>
            <a:ext cx="1246900" cy="954107"/>
          </a:xfrm>
          <a:prstGeom prst="rect">
            <a:avLst/>
          </a:prstGeom>
          <a:noFill/>
        </p:spPr>
        <p:txBody>
          <a:bodyPr wrap="square" rtlCol="0">
            <a:spAutoFit/>
          </a:bodyPr>
          <a:lstStyle/>
          <a:p>
            <a:r>
              <a:rPr lang="fr-BE" sz="1400" b="1" dirty="0"/>
              <a:t>3 ) Rappels sur le budget / </a:t>
            </a:r>
            <a:r>
              <a:rPr lang="fr-BE" sz="1400" b="1" dirty="0">
                <a:solidFill>
                  <a:srgbClr val="0070C0"/>
                </a:solidFill>
              </a:rPr>
              <a:t>Scope  budget</a:t>
            </a:r>
          </a:p>
        </p:txBody>
      </p:sp>
      <p:sp>
        <p:nvSpPr>
          <p:cNvPr id="5" name="Rectangle 4">
            <a:extLst>
              <a:ext uri="{FF2B5EF4-FFF2-40B4-BE49-F238E27FC236}">
                <a16:creationId xmlns:a16="http://schemas.microsoft.com/office/drawing/2014/main" id="{65BA9705-AB25-4334-A3C8-23B06F750487}"/>
              </a:ext>
            </a:extLst>
          </p:cNvPr>
          <p:cNvSpPr/>
          <p:nvPr/>
        </p:nvSpPr>
        <p:spPr>
          <a:xfrm>
            <a:off x="1417213" y="1772312"/>
            <a:ext cx="10030488" cy="77059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Content Placeholder 5">
            <a:extLst>
              <a:ext uri="{FF2B5EF4-FFF2-40B4-BE49-F238E27FC236}">
                <a16:creationId xmlns:a16="http://schemas.microsoft.com/office/drawing/2014/main" id="{487643AC-03B6-4FE8-B819-5E4A422D7813}"/>
              </a:ext>
            </a:extLst>
          </p:cNvPr>
          <p:cNvSpPr>
            <a:spLocks noGrp="1"/>
          </p:cNvSpPr>
          <p:nvPr>
            <p:ph idx="1"/>
          </p:nvPr>
        </p:nvSpPr>
        <p:spPr>
          <a:xfrm>
            <a:off x="971654" y="1850829"/>
            <a:ext cx="10515600" cy="4745911"/>
          </a:xfrm>
          <a:ln>
            <a:noFill/>
          </a:ln>
        </p:spPr>
        <p:txBody>
          <a:bodyPr>
            <a:normAutofit fontScale="70000" lnSpcReduction="20000"/>
          </a:bodyPr>
          <a:lstStyle/>
          <a:p>
            <a:pPr marL="457200" lvl="1" indent="0" algn="just">
              <a:spcAft>
                <a:spcPts val="600"/>
              </a:spcAft>
              <a:buNone/>
            </a:pPr>
            <a:r>
              <a:rPr lang="fr-BE" sz="2000" dirty="0"/>
              <a:t>Précédemment, les budgets étaient fréquemment peu complétés et pas assez détaillés. Quand la commission n’a pas </a:t>
            </a:r>
            <a:r>
              <a:rPr lang="fr-BE" sz="2000" b="1" dirty="0"/>
              <a:t>une information jugée suffisante</a:t>
            </a:r>
            <a:r>
              <a:rPr lang="fr-BE" sz="2000" dirty="0"/>
              <a:t>, elle considère le budget comme incomplet et </a:t>
            </a:r>
            <a:r>
              <a:rPr lang="fr-BE" sz="2000" b="1" dirty="0"/>
              <a:t>cela affaiblit le dossier</a:t>
            </a:r>
            <a:r>
              <a:rPr lang="fr-BE" sz="2000" dirty="0"/>
              <a:t>. Avec un budget clair, l’évaluation est plus « juste » / </a:t>
            </a:r>
            <a:r>
              <a:rPr lang="nl-NL" sz="2000" dirty="0">
                <a:solidFill>
                  <a:schemeClr val="accent1"/>
                </a:solidFill>
              </a:rPr>
              <a:t>Voorheen waren budgetten vaak onvolledig en onvoldoende gedetailleerd. Wanneer de commissie niet over voldoende informatie beschikt, acht zij de begroting onvolledig en verzwakt dit het dossier. Met een duidelijk budget is de beoordeling "eerlijker"</a:t>
            </a:r>
            <a:endParaRPr lang="fr-BE" sz="2000" dirty="0">
              <a:solidFill>
                <a:schemeClr val="accent1"/>
              </a:solidFill>
            </a:endParaRPr>
          </a:p>
          <a:p>
            <a:pPr marL="457200" lvl="1" indent="0" algn="ctr">
              <a:spcAft>
                <a:spcPts val="600"/>
              </a:spcAft>
              <a:buNone/>
            </a:pPr>
            <a:endParaRPr lang="fr-BE" sz="100" b="1" dirty="0"/>
          </a:p>
          <a:p>
            <a:pPr marL="457200" lvl="1" indent="0" algn="ctr">
              <a:spcAft>
                <a:spcPts val="600"/>
              </a:spcAft>
              <a:buNone/>
            </a:pPr>
            <a:r>
              <a:rPr lang="fr-BE" b="1" dirty="0"/>
              <a:t>Les règles </a:t>
            </a:r>
            <a:r>
              <a:rPr lang="fr-BE" b="1" dirty="0" err="1"/>
              <a:t>budgéaires</a:t>
            </a:r>
            <a:r>
              <a:rPr lang="fr-BE" b="1" dirty="0"/>
              <a:t> / </a:t>
            </a:r>
            <a:r>
              <a:rPr lang="fr-BE" b="1" dirty="0">
                <a:solidFill>
                  <a:schemeClr val="accent1"/>
                </a:solidFill>
              </a:rPr>
              <a:t>Regels </a:t>
            </a:r>
            <a:r>
              <a:rPr lang="fr-BE" b="1" dirty="0" err="1">
                <a:solidFill>
                  <a:schemeClr val="accent1"/>
                </a:solidFill>
              </a:rPr>
              <a:t>opmaak</a:t>
            </a:r>
            <a:r>
              <a:rPr lang="fr-BE" b="1" dirty="0">
                <a:solidFill>
                  <a:schemeClr val="accent1"/>
                </a:solidFill>
              </a:rPr>
              <a:t> budget</a:t>
            </a:r>
          </a:p>
          <a:p>
            <a:pPr marL="457200" lvl="1" indent="0">
              <a:spcAft>
                <a:spcPts val="600"/>
              </a:spcAft>
              <a:buNone/>
            </a:pPr>
            <a:r>
              <a:rPr lang="fr-BE" dirty="0"/>
              <a:t>L’éligibilité des dépenses est comprise entre juillet 2024 et juin 2025. </a:t>
            </a:r>
            <a:r>
              <a:rPr lang="nl-NL" dirty="0">
                <a:solidFill>
                  <a:schemeClr val="accent1"/>
                </a:solidFill>
              </a:rPr>
              <a:t>Ontvankelijkheid van uitgaven tussen 1 juli 2024 en 30 juni 2025</a:t>
            </a:r>
          </a:p>
          <a:p>
            <a:pPr marL="457200" lvl="1" indent="0">
              <a:buNone/>
            </a:pPr>
            <a:r>
              <a:rPr lang="fr-BE" sz="2600" dirty="0"/>
              <a:t>La règle de 20% pour les frais directs de personnel (hors sous-traitance et défraiement bénévoles) </a:t>
            </a:r>
          </a:p>
          <a:p>
            <a:pPr marL="457200" lvl="1" indent="0">
              <a:spcBef>
                <a:spcPts val="0"/>
              </a:spcBef>
              <a:spcAft>
                <a:spcPts val="600"/>
              </a:spcAft>
              <a:buNone/>
            </a:pPr>
            <a:r>
              <a:rPr lang="nl-NL" sz="2600" dirty="0">
                <a:solidFill>
                  <a:schemeClr val="accent1"/>
                </a:solidFill>
              </a:rPr>
              <a:t>De 20% - regel voor directe personeelskosten (exclusief </a:t>
            </a:r>
            <a:r>
              <a:rPr lang="nl-NL" sz="2600" dirty="0" err="1">
                <a:solidFill>
                  <a:schemeClr val="accent1"/>
                </a:solidFill>
              </a:rPr>
              <a:t>onderaanneming</a:t>
            </a:r>
            <a:r>
              <a:rPr lang="nl-NL" sz="2600" dirty="0">
                <a:solidFill>
                  <a:schemeClr val="accent1"/>
                </a:solidFill>
              </a:rPr>
              <a:t> en vergoeding vrijwilligers) </a:t>
            </a:r>
          </a:p>
          <a:p>
            <a:pPr marL="457200" lvl="1" indent="0">
              <a:spcAft>
                <a:spcPts val="600"/>
              </a:spcAft>
              <a:buNone/>
            </a:pPr>
            <a:r>
              <a:rPr lang="fr-BE" sz="2000" i="1" u="sng" dirty="0"/>
              <a:t>Spécifique pour les projets de coopération / </a:t>
            </a:r>
            <a:r>
              <a:rPr lang="fr-BE" sz="2000" i="1" u="sng" dirty="0" err="1">
                <a:solidFill>
                  <a:schemeClr val="accent1"/>
                </a:solidFill>
              </a:rPr>
              <a:t>Specifiek</a:t>
            </a:r>
            <a:r>
              <a:rPr lang="fr-BE" sz="2000" i="1" u="sng" dirty="0">
                <a:solidFill>
                  <a:schemeClr val="accent1"/>
                </a:solidFill>
              </a:rPr>
              <a:t> </a:t>
            </a:r>
            <a:r>
              <a:rPr lang="fr-BE" sz="2000" i="1" u="sng" dirty="0" err="1">
                <a:solidFill>
                  <a:schemeClr val="accent1"/>
                </a:solidFill>
              </a:rPr>
              <a:t>voor</a:t>
            </a:r>
            <a:r>
              <a:rPr lang="fr-BE" sz="2000" i="1" u="sng" dirty="0">
                <a:solidFill>
                  <a:schemeClr val="accent1"/>
                </a:solidFill>
              </a:rPr>
              <a:t> internationale </a:t>
            </a:r>
            <a:r>
              <a:rPr lang="fr-BE" sz="2000" i="1" u="sng" dirty="0" err="1">
                <a:solidFill>
                  <a:schemeClr val="accent1"/>
                </a:solidFill>
              </a:rPr>
              <a:t>ontwikkelingsprojecten</a:t>
            </a:r>
            <a:r>
              <a:rPr lang="fr-BE" sz="2000" i="1" u="sng" dirty="0">
                <a:solidFill>
                  <a:schemeClr val="accent1"/>
                </a:solidFill>
              </a:rPr>
              <a:t> </a:t>
            </a:r>
            <a:r>
              <a:rPr lang="fr-BE" sz="2000" i="1" u="sng" dirty="0"/>
              <a:t>: </a:t>
            </a:r>
          </a:p>
          <a:p>
            <a:pPr marL="457200" lvl="1" indent="0" algn="just">
              <a:spcAft>
                <a:spcPts val="600"/>
              </a:spcAft>
              <a:buNone/>
            </a:pPr>
            <a:r>
              <a:rPr lang="fr-BE" sz="2000" dirty="0"/>
              <a:t>Limitation des frais de voyages internationaux (15% subside) – pour un budget de 8000€ cela laisse donc 1.200€ maximum (de quoi couvrir un billet d’avion et une partie des frais sur place) </a:t>
            </a:r>
            <a:r>
              <a:rPr lang="nl-NL" sz="2000" dirty="0">
                <a:solidFill>
                  <a:schemeClr val="accent1"/>
                </a:solidFill>
                <a:sym typeface="Wingdings" panose="05000000000000000000" pitchFamily="2" charset="2"/>
              </a:rPr>
              <a:t>Beperking internationale reiskosten (15% subsidie) - bij een budget van € 8.000 blijft er maximaal € 1.200 over (genoeg om een ​​vliegticket en een deel van de kosten ter plaatse te dekken)</a:t>
            </a:r>
            <a:endParaRPr lang="fr-BE" sz="2000" dirty="0">
              <a:solidFill>
                <a:schemeClr val="accent1"/>
              </a:solidFill>
            </a:endParaRPr>
          </a:p>
          <a:p>
            <a:pPr lvl="1" algn="just">
              <a:spcAft>
                <a:spcPts val="600"/>
              </a:spcAft>
              <a:buFont typeface="Wingdings" panose="05000000000000000000" pitchFamily="2" charset="2"/>
              <a:buChar char="è"/>
            </a:pPr>
            <a:r>
              <a:rPr lang="fr-BE" sz="2000" dirty="0"/>
              <a:t>Importance d’avoir une bonne balance entre investissement et accompagnement (fonctionnement et personnel) / </a:t>
            </a:r>
            <a:r>
              <a:rPr lang="nl-NL" sz="2000" dirty="0">
                <a:solidFill>
                  <a:schemeClr val="accent1"/>
                </a:solidFill>
              </a:rPr>
              <a:t>Belang van een goede balans tussen investeringen en ondersteuning (werkingskosten en personeel</a:t>
            </a:r>
            <a:r>
              <a:rPr lang="fr-BE" sz="2000" dirty="0">
                <a:solidFill>
                  <a:schemeClr val="accent1"/>
                </a:solidFill>
              </a:rPr>
              <a:t>)</a:t>
            </a:r>
          </a:p>
          <a:p>
            <a:pPr marL="457200" lvl="1" indent="0" algn="just">
              <a:spcBef>
                <a:spcPts val="600"/>
              </a:spcBef>
              <a:buNone/>
            </a:pPr>
            <a:r>
              <a:rPr lang="fr-BE" sz="2000" b="1" dirty="0">
                <a:latin typeface="Calibri" panose="020F0502020204030204" pitchFamily="34" charset="0"/>
                <a:ea typeface="Calibri" panose="020F0502020204030204" pitchFamily="34" charset="0"/>
                <a:cs typeface="Times New Roman" panose="02020603050405020304" pitchFamily="18" charset="0"/>
              </a:rPr>
              <a:t>Template de budget obligatoire  / </a:t>
            </a:r>
            <a:r>
              <a:rPr lang="nl-NL"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Verplichte template voor  het budgetopmaak</a:t>
            </a:r>
          </a:p>
          <a:p>
            <a:pPr marL="457200" lvl="1" indent="0" algn="just">
              <a:spcBef>
                <a:spcPts val="600"/>
              </a:spcBef>
              <a:buNone/>
            </a:pPr>
            <a:endParaRPr lang="nl-NL"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Bef>
                <a:spcPts val="0"/>
              </a:spcBef>
              <a:spcAft>
                <a:spcPts val="600"/>
              </a:spcAft>
              <a:buNone/>
            </a:pPr>
            <a:r>
              <a:rPr lang="fr-BE" sz="2000" dirty="0">
                <a:latin typeface="Calibri" panose="020F0502020204030204" pitchFamily="34" charset="0"/>
                <a:ea typeface="Calibri" panose="020F0502020204030204" pitchFamily="34" charset="0"/>
                <a:cs typeface="Times New Roman" panose="02020603050405020304" pitchFamily="18" charset="0"/>
              </a:rPr>
              <a:t>Colonnes pour le rapportage </a:t>
            </a:r>
            <a:r>
              <a:rPr lang="fr-BE" sz="20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fr-BE" sz="2000" dirty="0">
                <a:latin typeface="Calibri" panose="020F0502020204030204" pitchFamily="34" charset="0"/>
                <a:ea typeface="Calibri" panose="020F0502020204030204" pitchFamily="34" charset="0"/>
                <a:cs typeface="Times New Roman" panose="02020603050405020304" pitchFamily="18" charset="0"/>
              </a:rPr>
              <a:t> destinée à encoder les montants finaux et les références des pièces justificatives / </a:t>
            </a:r>
            <a:r>
              <a:rPr lang="nl-NL" sz="2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Nu hebben we kolommen voor rapportering toegevoegd, bedoeld om de definitieve bedragen in te voegen en de bewijsstukken te nummeren.</a:t>
            </a:r>
            <a:endParaRPr lang="fr-BE" sz="20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Bef>
                <a:spcPts val="0"/>
              </a:spcBef>
              <a:spcAft>
                <a:spcPts val="600"/>
              </a:spcAft>
              <a:buNone/>
            </a:pPr>
            <a:endParaRPr lang="fr-BE" sz="20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Aft>
                <a:spcPts val="600"/>
              </a:spcAft>
              <a:buNone/>
            </a:pPr>
            <a:endParaRPr lang="fr-BE" sz="2000" dirty="0"/>
          </a:p>
          <a:p>
            <a:pPr marL="457200" lvl="1" indent="0" algn="just">
              <a:spcAft>
                <a:spcPts val="600"/>
              </a:spcAft>
              <a:buNone/>
            </a:pPr>
            <a:endParaRPr lang="fr-BE" sz="2000" dirty="0"/>
          </a:p>
        </p:txBody>
      </p:sp>
      <p:pic>
        <p:nvPicPr>
          <p:cNvPr id="4" name="Picture 3" descr="A black and white logo&#10;&#10;Description automatically generated">
            <a:extLst>
              <a:ext uri="{FF2B5EF4-FFF2-40B4-BE49-F238E27FC236}">
                <a16:creationId xmlns:a16="http://schemas.microsoft.com/office/drawing/2014/main" id="{66DDAE05-7B11-3289-AE42-DB9643143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7268" y="6088245"/>
            <a:ext cx="844731" cy="781167"/>
          </a:xfrm>
          <a:prstGeom prst="rect">
            <a:avLst/>
          </a:prstGeom>
        </p:spPr>
      </p:pic>
      <p:pic>
        <p:nvPicPr>
          <p:cNvPr id="7" name="Picture 2">
            <a:extLst>
              <a:ext uri="{FF2B5EF4-FFF2-40B4-BE49-F238E27FC236}">
                <a16:creationId xmlns:a16="http://schemas.microsoft.com/office/drawing/2014/main" id="{74AA2232-EAEE-EBB4-3AF4-3A6E905145DE}"/>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137448" y="-4624"/>
            <a:ext cx="5054552" cy="168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98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C851-9CCD-4C12-857D-FD7F2AB56176}"/>
              </a:ext>
            </a:extLst>
          </p:cNvPr>
          <p:cNvSpPr>
            <a:spLocks noGrp="1"/>
          </p:cNvSpPr>
          <p:nvPr>
            <p:ph type="title"/>
          </p:nvPr>
        </p:nvSpPr>
        <p:spPr>
          <a:xfrm>
            <a:off x="2068498" y="230505"/>
            <a:ext cx="4613716" cy="1188720"/>
          </a:xfrm>
        </p:spPr>
        <p:txBody>
          <a:bodyPr>
            <a:normAutofit fontScale="90000"/>
          </a:bodyPr>
          <a:lstStyle/>
          <a:p>
            <a:pPr algn="ctr"/>
            <a:r>
              <a:rPr lang="fr-BE" dirty="0" err="1"/>
              <a:t>Utilitisation</a:t>
            </a:r>
            <a:r>
              <a:rPr lang="fr-BE" dirty="0"/>
              <a:t> du </a:t>
            </a:r>
            <a:r>
              <a:rPr lang="fr-BE" dirty="0" err="1"/>
              <a:t>template</a:t>
            </a:r>
            <a:r>
              <a:rPr lang="fr-BE" dirty="0"/>
              <a:t> </a:t>
            </a:r>
            <a:r>
              <a:rPr lang="fr-BE" dirty="0" err="1">
                <a:solidFill>
                  <a:srgbClr val="0070C0"/>
                </a:solidFill>
              </a:rPr>
              <a:t>gebruik</a:t>
            </a:r>
            <a:endParaRPr lang="fr-BE" dirty="0">
              <a:solidFill>
                <a:srgbClr val="0070C0"/>
              </a:solidFill>
            </a:endParaRP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5">
            <a:extLst>
              <a:ext uri="{FF2B5EF4-FFF2-40B4-BE49-F238E27FC236}">
                <a16:creationId xmlns:a16="http://schemas.microsoft.com/office/drawing/2014/main" id="{487643AC-03B6-4FE8-B819-5E4A422D7813}"/>
              </a:ext>
            </a:extLst>
          </p:cNvPr>
          <p:cNvSpPr>
            <a:spLocks noGrp="1"/>
          </p:cNvSpPr>
          <p:nvPr>
            <p:ph idx="1"/>
          </p:nvPr>
        </p:nvSpPr>
        <p:spPr>
          <a:xfrm>
            <a:off x="971654" y="2278388"/>
            <a:ext cx="10515600" cy="3565293"/>
          </a:xfrm>
        </p:spPr>
        <p:txBody>
          <a:bodyPr>
            <a:normAutofit fontScale="85000" lnSpcReduction="20000"/>
          </a:bodyPr>
          <a:lstStyle/>
          <a:p>
            <a:pPr lvl="1" algn="just">
              <a:spcAft>
                <a:spcPts val="600"/>
              </a:spcAft>
            </a:pPr>
            <a:r>
              <a:rPr lang="fr-BE" sz="2000" dirty="0"/>
              <a:t>Donner un libellé exact à chaque ligne budgétaire afin qu’on puisse identifier une dépense / </a:t>
            </a:r>
            <a:r>
              <a:rPr lang="nl-NL" sz="2000" dirty="0">
                <a:solidFill>
                  <a:schemeClr val="accent1"/>
                </a:solidFill>
              </a:rPr>
              <a:t>Geef elke budgetlijn een exacte formulering zodat de uitgave kan worden geïdentificeerd.</a:t>
            </a:r>
            <a:endParaRPr lang="fr-BE" sz="2000" dirty="0">
              <a:solidFill>
                <a:schemeClr val="accent1"/>
              </a:solidFill>
            </a:endParaRPr>
          </a:p>
          <a:p>
            <a:pPr lvl="1" algn="just">
              <a:spcAft>
                <a:spcPts val="600"/>
              </a:spcAft>
            </a:pPr>
            <a:r>
              <a:rPr lang="fr-BE" sz="2000" dirty="0"/>
              <a:t>Utilisation du </a:t>
            </a:r>
            <a:r>
              <a:rPr lang="fr-BE" sz="2000" i="1" dirty="0" err="1"/>
              <a:t>template</a:t>
            </a:r>
            <a:r>
              <a:rPr lang="fr-BE" sz="2000" dirty="0"/>
              <a:t> lors de la constitution du dossier mais aussi pour le rapportage (la ligne budgétaire (1.2.6 par exemple) peut servir de référence pour la pièce justificative / </a:t>
            </a:r>
            <a:r>
              <a:rPr lang="nl-NL" sz="2000" dirty="0">
                <a:solidFill>
                  <a:schemeClr val="accent1"/>
                </a:solidFill>
              </a:rPr>
              <a:t>Gebruik de template voor de samenstelling van het dossier maar ook voor de rapportering (de budgetlijn nummer (bijvoorbeeld 1.2.6) kan gebruikt worden als referentie voor </a:t>
            </a:r>
            <a:r>
              <a:rPr lang="fr-BE" sz="2000" dirty="0" err="1">
                <a:solidFill>
                  <a:schemeClr val="accent1"/>
                </a:solidFill>
              </a:rPr>
              <a:t>bewijsstukken</a:t>
            </a:r>
            <a:r>
              <a:rPr lang="fr-BE" sz="2000" dirty="0">
                <a:solidFill>
                  <a:schemeClr val="accent1"/>
                </a:solidFill>
              </a:rPr>
              <a:t>)</a:t>
            </a:r>
          </a:p>
          <a:p>
            <a:pPr lvl="1" algn="just">
              <a:spcAft>
                <a:spcPts val="600"/>
              </a:spcAft>
            </a:pPr>
            <a:r>
              <a:rPr lang="fr-BE" sz="2000" dirty="0"/>
              <a:t>Visualisation des dépenses et également des recettes (co-financement en fonds propres ou d’autres bailleurs) / </a:t>
            </a:r>
            <a:r>
              <a:rPr lang="nl-NL" sz="2000" dirty="0">
                <a:solidFill>
                  <a:schemeClr val="accent1"/>
                </a:solidFill>
              </a:rPr>
              <a:t>Visualisatie van uitgaven maar ook van ontvangsten (cofinanciering via eigen vermogen of via andere donoren)</a:t>
            </a:r>
            <a:endParaRPr lang="fr-BE" sz="2000" dirty="0">
              <a:solidFill>
                <a:schemeClr val="accent1"/>
              </a:solidFill>
            </a:endParaRPr>
          </a:p>
          <a:p>
            <a:pPr marL="457200" lvl="1" indent="0" algn="just">
              <a:spcAft>
                <a:spcPts val="600"/>
              </a:spcAft>
              <a:buNone/>
            </a:pPr>
            <a:r>
              <a:rPr lang="fr-BE" sz="2000" b="1" u="sng" dirty="0"/>
              <a:t>Spécifiquement pour les projets coopération</a:t>
            </a:r>
            <a:r>
              <a:rPr lang="fr-BE" sz="2000" dirty="0"/>
              <a:t>  / </a:t>
            </a:r>
            <a:r>
              <a:rPr lang="fr-BE" sz="2000" b="1" u="sng" dirty="0" err="1">
                <a:solidFill>
                  <a:schemeClr val="accent1"/>
                </a:solidFill>
              </a:rPr>
              <a:t>Specifiek</a:t>
            </a:r>
            <a:r>
              <a:rPr lang="fr-BE" sz="2000" b="1" u="sng" dirty="0">
                <a:solidFill>
                  <a:schemeClr val="accent1"/>
                </a:solidFill>
              </a:rPr>
              <a:t> </a:t>
            </a:r>
            <a:r>
              <a:rPr lang="fr-BE" sz="2000" b="1" u="sng" dirty="0" err="1">
                <a:solidFill>
                  <a:schemeClr val="accent1"/>
                </a:solidFill>
              </a:rPr>
              <a:t>voor</a:t>
            </a:r>
            <a:r>
              <a:rPr lang="fr-BE" sz="2000" b="1" u="sng" dirty="0">
                <a:solidFill>
                  <a:schemeClr val="accent1"/>
                </a:solidFill>
              </a:rPr>
              <a:t> internationale </a:t>
            </a:r>
            <a:r>
              <a:rPr lang="fr-BE" sz="2000" b="1" u="sng" dirty="0" err="1">
                <a:solidFill>
                  <a:schemeClr val="accent1"/>
                </a:solidFill>
              </a:rPr>
              <a:t>ontwikkelingsprojecten</a:t>
            </a:r>
            <a:endParaRPr lang="fr-BE" sz="2000" dirty="0">
              <a:solidFill>
                <a:schemeClr val="accent1"/>
              </a:solidFill>
            </a:endParaRPr>
          </a:p>
          <a:p>
            <a:pPr lvl="1" algn="just">
              <a:spcAft>
                <a:spcPts val="600"/>
              </a:spcAft>
            </a:pPr>
            <a:r>
              <a:rPr lang="fr-BE" sz="2000" dirty="0"/>
              <a:t>Calculs automatiques avec une devise étrangère, dont le taux est fixé pour le budget prévisionnel mais peut différer lors du rapportage / </a:t>
            </a:r>
            <a:r>
              <a:rPr lang="nl-NL" sz="2000" dirty="0">
                <a:solidFill>
                  <a:schemeClr val="accent1"/>
                </a:solidFill>
              </a:rPr>
              <a:t>Automatische berekeningen met een vreemde valuta waarvan een koers wordt bepaald voor het oorspronkelijk budget maar kan afwijken tijdens de rapportage </a:t>
            </a:r>
            <a:endParaRPr lang="fr-BE" sz="2000" dirty="0">
              <a:solidFill>
                <a:schemeClr val="accent1"/>
              </a:solidFill>
            </a:endParaRPr>
          </a:p>
          <a:p>
            <a:pPr marL="457200" lvl="1" indent="0" algn="just">
              <a:spcAft>
                <a:spcPts val="600"/>
              </a:spcAft>
              <a:buNone/>
            </a:pPr>
            <a:r>
              <a:rPr lang="fr-BE" sz="2000" i="1" dirty="0"/>
              <a:t>Exemple d’un budget pour un projet au Maroc disponible pour illustrer le niveau de détail / </a:t>
            </a:r>
            <a:r>
              <a:rPr lang="nl-NL" sz="2000" i="1" dirty="0">
                <a:solidFill>
                  <a:schemeClr val="accent1"/>
                </a:solidFill>
              </a:rPr>
              <a:t>Voorbeeldbudget voor een project beschikbaar om het niveau van details te illustreren </a:t>
            </a:r>
            <a:endParaRPr lang="fr-BE" sz="2000" i="1" dirty="0">
              <a:solidFill>
                <a:schemeClr val="accent1"/>
              </a:solidFill>
            </a:endParaRPr>
          </a:p>
        </p:txBody>
      </p:sp>
      <p:pic>
        <p:nvPicPr>
          <p:cNvPr id="4" name="Picture 3" descr="A black and white logo&#10;&#10;Description automatically generated">
            <a:extLst>
              <a:ext uri="{FF2B5EF4-FFF2-40B4-BE49-F238E27FC236}">
                <a16:creationId xmlns:a16="http://schemas.microsoft.com/office/drawing/2014/main" id="{49704192-2FAF-387F-0A45-137137FD5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3056" y="5721530"/>
            <a:ext cx="1228943" cy="1136469"/>
          </a:xfrm>
          <a:prstGeom prst="rect">
            <a:avLst/>
          </a:prstGeom>
        </p:spPr>
      </p:pic>
      <p:pic>
        <p:nvPicPr>
          <p:cNvPr id="5" name="Picture 2">
            <a:extLst>
              <a:ext uri="{FF2B5EF4-FFF2-40B4-BE49-F238E27FC236}">
                <a16:creationId xmlns:a16="http://schemas.microsoft.com/office/drawing/2014/main" id="{B1B04B6C-A259-FA52-2802-50A2564B1019}"/>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137448" y="-4624"/>
            <a:ext cx="5054552" cy="168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66F703C-CA42-8B4F-5479-06DB1779ACEE}"/>
              </a:ext>
            </a:extLst>
          </p:cNvPr>
          <p:cNvSpPr txBox="1"/>
          <p:nvPr/>
        </p:nvSpPr>
        <p:spPr>
          <a:xfrm>
            <a:off x="45949" y="170602"/>
            <a:ext cx="1246900" cy="954107"/>
          </a:xfrm>
          <a:prstGeom prst="rect">
            <a:avLst/>
          </a:prstGeom>
          <a:noFill/>
        </p:spPr>
        <p:txBody>
          <a:bodyPr wrap="square" rtlCol="0">
            <a:spAutoFit/>
          </a:bodyPr>
          <a:lstStyle/>
          <a:p>
            <a:r>
              <a:rPr lang="fr-BE" sz="1400" b="1" dirty="0"/>
              <a:t>3 ) Rappels sur le budget / </a:t>
            </a:r>
            <a:r>
              <a:rPr lang="fr-BE" sz="1400" b="1" dirty="0">
                <a:solidFill>
                  <a:srgbClr val="0070C0"/>
                </a:solidFill>
              </a:rPr>
              <a:t>Scope  budget</a:t>
            </a:r>
          </a:p>
        </p:txBody>
      </p:sp>
    </p:spTree>
    <p:extLst>
      <p:ext uri="{BB962C8B-B14F-4D97-AF65-F5344CB8AC3E}">
        <p14:creationId xmlns:p14="http://schemas.microsoft.com/office/powerpoint/2010/main" val="1736335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3215</TotalTime>
  <Words>1739</Words>
  <Application>Microsoft Office PowerPoint</Application>
  <PresentationFormat>Grand écran</PresentationFormat>
  <Paragraphs>107</Paragraphs>
  <Slides>12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Calibri</vt:lpstr>
      <vt:lpstr>Calibri Light</vt:lpstr>
      <vt:lpstr>Cambria Math</vt:lpstr>
      <vt:lpstr>proxima-n-w01-reg</vt:lpstr>
      <vt:lpstr>Wingdings</vt:lpstr>
      <vt:lpstr>Office Theme</vt:lpstr>
      <vt:lpstr>Présentation PowerPoint</vt:lpstr>
      <vt:lpstr>Ville de Bruxelles - Solidarité Internationale / Stad Brussel – Internationale Solidariteit</vt:lpstr>
      <vt:lpstr>Plan de la soirée / Programma</vt:lpstr>
      <vt:lpstr>Vision stratégique de l’appel à projets Strategische visie van de projectoproep</vt:lpstr>
      <vt:lpstr>Présentation PowerPoint</vt:lpstr>
      <vt:lpstr>Les critères d’éligibilité Toelatingscriteria</vt:lpstr>
      <vt:lpstr>Changements / Veranderingen 2024</vt:lpstr>
      <vt:lpstr>Règles &amp; template &amp; regels</vt:lpstr>
      <vt:lpstr>Utilitisation du template gebruik</vt:lpstr>
      <vt:lpstr>Agenda &amp; deadlines</vt:lpstr>
      <vt:lpstr>Présentation PowerPoint</vt:lpstr>
      <vt:lpstr>NEWSLETTER 03/2024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Consultatif pour la Solidarité Internationale de la Ville de Bruxelles  Stedelijke Adviesraad voor Internationale Solidariteit van de Stad Brussel</dc:title>
  <dc:creator>Lieutenant Nicolas</dc:creator>
  <cp:lastModifiedBy>Boudis Myriam</cp:lastModifiedBy>
  <cp:revision>66</cp:revision>
  <dcterms:created xsi:type="dcterms:W3CDTF">2021-01-07T12:58:55Z</dcterms:created>
  <dcterms:modified xsi:type="dcterms:W3CDTF">2024-03-16T11:15:29Z</dcterms:modified>
</cp:coreProperties>
</file>